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84"/>
  </p:notesMasterIdLst>
  <p:sldIdLst>
    <p:sldId id="256" r:id="rId2"/>
    <p:sldId id="947" r:id="rId3"/>
    <p:sldId id="957" r:id="rId4"/>
    <p:sldId id="762" r:id="rId5"/>
    <p:sldId id="958" r:id="rId6"/>
    <p:sldId id="471" r:id="rId7"/>
    <p:sldId id="763" r:id="rId8"/>
    <p:sldId id="579" r:id="rId9"/>
    <p:sldId id="563" r:id="rId10"/>
    <p:sldId id="664" r:id="rId11"/>
    <p:sldId id="564" r:id="rId12"/>
    <p:sldId id="672" r:id="rId13"/>
    <p:sldId id="566" r:id="rId14"/>
    <p:sldId id="565" r:id="rId15"/>
    <p:sldId id="499" r:id="rId16"/>
    <p:sldId id="508" r:id="rId17"/>
    <p:sldId id="520" r:id="rId18"/>
    <p:sldId id="584" r:id="rId19"/>
    <p:sldId id="841" r:id="rId20"/>
    <p:sldId id="703" r:id="rId21"/>
    <p:sldId id="825" r:id="rId22"/>
    <p:sldId id="1054" r:id="rId23"/>
    <p:sldId id="569" r:id="rId24"/>
    <p:sldId id="1037" r:id="rId25"/>
    <p:sldId id="1053" r:id="rId26"/>
    <p:sldId id="1072" r:id="rId27"/>
    <p:sldId id="872" r:id="rId28"/>
    <p:sldId id="871" r:id="rId29"/>
    <p:sldId id="662" r:id="rId30"/>
    <p:sldId id="578" r:id="rId31"/>
    <p:sldId id="510" r:id="rId32"/>
    <p:sldId id="997" r:id="rId33"/>
    <p:sldId id="1056" r:id="rId34"/>
    <p:sldId id="1057" r:id="rId35"/>
    <p:sldId id="1058" r:id="rId36"/>
    <p:sldId id="1059" r:id="rId37"/>
    <p:sldId id="663" r:id="rId38"/>
    <p:sldId id="549" r:id="rId39"/>
    <p:sldId id="577" r:id="rId40"/>
    <p:sldId id="826" r:id="rId41"/>
    <p:sldId id="572" r:id="rId42"/>
    <p:sldId id="598" r:id="rId43"/>
    <p:sldId id="959" r:id="rId44"/>
    <p:sldId id="960" r:id="rId45"/>
    <p:sldId id="551" r:id="rId46"/>
    <p:sldId id="869" r:id="rId47"/>
    <p:sldId id="1055" r:id="rId48"/>
    <p:sldId id="553" r:id="rId49"/>
    <p:sldId id="974" r:id="rId50"/>
    <p:sldId id="1043" r:id="rId51"/>
    <p:sldId id="1044" r:id="rId52"/>
    <p:sldId id="690" r:id="rId53"/>
    <p:sldId id="518" r:id="rId54"/>
    <p:sldId id="587" r:id="rId55"/>
    <p:sldId id="591" r:id="rId56"/>
    <p:sldId id="590" r:id="rId57"/>
    <p:sldId id="588" r:id="rId58"/>
    <p:sldId id="589" r:id="rId59"/>
    <p:sldId id="764" r:id="rId60"/>
    <p:sldId id="770" r:id="rId61"/>
    <p:sldId id="771" r:id="rId62"/>
    <p:sldId id="597" r:id="rId63"/>
    <p:sldId id="765" r:id="rId64"/>
    <p:sldId id="766" r:id="rId65"/>
    <p:sldId id="875" r:id="rId66"/>
    <p:sldId id="582" r:id="rId67"/>
    <p:sldId id="950" r:id="rId68"/>
    <p:sldId id="951" r:id="rId69"/>
    <p:sldId id="896" r:id="rId70"/>
    <p:sldId id="784" r:id="rId71"/>
    <p:sldId id="730" r:id="rId72"/>
    <p:sldId id="965" r:id="rId73"/>
    <p:sldId id="786" r:id="rId74"/>
    <p:sldId id="962" r:id="rId75"/>
    <p:sldId id="963" r:id="rId76"/>
    <p:sldId id="930" r:id="rId77"/>
    <p:sldId id="788" r:id="rId78"/>
    <p:sldId id="514" r:id="rId79"/>
    <p:sldId id="966" r:id="rId80"/>
    <p:sldId id="967" r:id="rId81"/>
    <p:sldId id="968" r:id="rId82"/>
    <p:sldId id="969" r:id="rId83"/>
    <p:sldId id="603" r:id="rId84"/>
    <p:sldId id="970" r:id="rId85"/>
    <p:sldId id="897" r:id="rId86"/>
    <p:sldId id="878" r:id="rId87"/>
    <p:sldId id="1073" r:id="rId88"/>
    <p:sldId id="932" r:id="rId89"/>
    <p:sldId id="898" r:id="rId90"/>
    <p:sldId id="889" r:id="rId91"/>
    <p:sldId id="744" r:id="rId92"/>
    <p:sldId id="931" r:id="rId93"/>
    <p:sldId id="977" r:id="rId94"/>
    <p:sldId id="879" r:id="rId95"/>
    <p:sldId id="724" r:id="rId96"/>
    <p:sldId id="894" r:id="rId97"/>
    <p:sldId id="890" r:id="rId98"/>
    <p:sldId id="891" r:id="rId99"/>
    <p:sldId id="895" r:id="rId100"/>
    <p:sldId id="899" r:id="rId101"/>
    <p:sldId id="775" r:id="rId102"/>
    <p:sldId id="1060" r:id="rId103"/>
    <p:sldId id="805" r:id="rId104"/>
    <p:sldId id="881" r:id="rId105"/>
    <p:sldId id="886" r:id="rId106"/>
    <p:sldId id="1066" r:id="rId107"/>
    <p:sldId id="1067" r:id="rId108"/>
    <p:sldId id="888" r:id="rId109"/>
    <p:sldId id="1069" r:id="rId110"/>
    <p:sldId id="887" r:id="rId111"/>
    <p:sldId id="1070" r:id="rId112"/>
    <p:sldId id="1048" r:id="rId113"/>
    <p:sldId id="1049" r:id="rId114"/>
    <p:sldId id="619" r:id="rId115"/>
    <p:sldId id="1071" r:id="rId116"/>
    <p:sldId id="698" r:id="rId117"/>
    <p:sldId id="699" r:id="rId118"/>
    <p:sldId id="900" r:id="rId119"/>
    <p:sldId id="806" r:id="rId120"/>
    <p:sldId id="901" r:id="rId121"/>
    <p:sldId id="1050" r:id="rId122"/>
    <p:sldId id="902" r:id="rId123"/>
    <p:sldId id="1076" r:id="rId124"/>
    <p:sldId id="903" r:id="rId125"/>
    <p:sldId id="1077" r:id="rId126"/>
    <p:sldId id="1078" r:id="rId127"/>
    <p:sldId id="907" r:id="rId128"/>
    <p:sldId id="904" r:id="rId129"/>
    <p:sldId id="905" r:id="rId130"/>
    <p:sldId id="908" r:id="rId131"/>
    <p:sldId id="909" r:id="rId132"/>
    <p:sldId id="910" r:id="rId133"/>
    <p:sldId id="934" r:id="rId134"/>
    <p:sldId id="1051" r:id="rId135"/>
    <p:sldId id="912" r:id="rId136"/>
    <p:sldId id="971" r:id="rId137"/>
    <p:sldId id="972" r:id="rId138"/>
    <p:sldId id="973" r:id="rId139"/>
    <p:sldId id="935" r:id="rId140"/>
    <p:sldId id="936" r:id="rId141"/>
    <p:sldId id="913" r:id="rId142"/>
    <p:sldId id="778" r:id="rId143"/>
    <p:sldId id="938" r:id="rId144"/>
    <p:sldId id="914" r:id="rId145"/>
    <p:sldId id="975" r:id="rId146"/>
    <p:sldId id="915" r:id="rId147"/>
    <p:sldId id="916" r:id="rId148"/>
    <p:sldId id="917" r:id="rId149"/>
    <p:sldId id="918" r:id="rId150"/>
    <p:sldId id="919" r:id="rId151"/>
    <p:sldId id="920" r:id="rId152"/>
    <p:sldId id="949" r:id="rId153"/>
    <p:sldId id="921" r:id="rId154"/>
    <p:sldId id="976" r:id="rId155"/>
    <p:sldId id="939" r:id="rId156"/>
    <p:sldId id="924" r:id="rId157"/>
    <p:sldId id="940" r:id="rId158"/>
    <p:sldId id="927" r:id="rId159"/>
    <p:sldId id="928" r:id="rId160"/>
    <p:sldId id="941" r:id="rId161"/>
    <p:sldId id="929" r:id="rId162"/>
    <p:sldId id="946" r:id="rId163"/>
    <p:sldId id="1085" r:id="rId164"/>
    <p:sldId id="1083" r:id="rId165"/>
    <p:sldId id="1084" r:id="rId166"/>
    <p:sldId id="1080" r:id="rId167"/>
    <p:sldId id="985" r:id="rId168"/>
    <p:sldId id="986" r:id="rId169"/>
    <p:sldId id="1019" r:id="rId170"/>
    <p:sldId id="987" r:id="rId171"/>
    <p:sldId id="1003" r:id="rId172"/>
    <p:sldId id="989" r:id="rId173"/>
    <p:sldId id="1087" r:id="rId174"/>
    <p:sldId id="993" r:id="rId175"/>
    <p:sldId id="1004" r:id="rId176"/>
    <p:sldId id="1088" r:id="rId177"/>
    <p:sldId id="1089" r:id="rId178"/>
    <p:sldId id="1079" r:id="rId179"/>
    <p:sldId id="942" r:id="rId180"/>
    <p:sldId id="740" r:id="rId181"/>
    <p:sldId id="741" r:id="rId182"/>
    <p:sldId id="550" r:id="rId18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957"/>
            <p14:sldId id="762"/>
            <p14:sldId id="958"/>
            <p14:sldId id="471"/>
            <p14:sldId id="763"/>
            <p14:sldId id="579"/>
            <p14:sldId id="563"/>
            <p14:sldId id="664"/>
            <p14:sldId id="564"/>
            <p14:sldId id="672"/>
            <p14:sldId id="566"/>
            <p14:sldId id="565"/>
            <p14:sldId id="499"/>
            <p14:sldId id="508"/>
            <p14:sldId id="520"/>
            <p14:sldId id="584"/>
            <p14:sldId id="841"/>
            <p14:sldId id="703"/>
            <p14:sldId id="825"/>
            <p14:sldId id="1054"/>
            <p14:sldId id="569"/>
            <p14:sldId id="1037"/>
            <p14:sldId id="1053"/>
            <p14:sldId id="1072"/>
            <p14:sldId id="872"/>
            <p14:sldId id="871"/>
            <p14:sldId id="662"/>
            <p14:sldId id="578"/>
            <p14:sldId id="510"/>
            <p14:sldId id="997"/>
            <p14:sldId id="1056"/>
            <p14:sldId id="1057"/>
            <p14:sldId id="1058"/>
            <p14:sldId id="1059"/>
            <p14:sldId id="663"/>
            <p14:sldId id="549"/>
            <p14:sldId id="577"/>
            <p14:sldId id="826"/>
            <p14:sldId id="572"/>
            <p14:sldId id="598"/>
            <p14:sldId id="959"/>
            <p14:sldId id="960"/>
            <p14:sldId id="551"/>
            <p14:sldId id="869"/>
            <p14:sldId id="1055"/>
            <p14:sldId id="553"/>
            <p14:sldId id="974"/>
            <p14:sldId id="1043"/>
            <p14:sldId id="1044"/>
            <p14:sldId id="690"/>
            <p14:sldId id="518"/>
            <p14:sldId id="587"/>
            <p14:sldId id="591"/>
            <p14:sldId id="590"/>
            <p14:sldId id="588"/>
            <p14:sldId id="589"/>
            <p14:sldId id="764"/>
            <p14:sldId id="770"/>
            <p14:sldId id="771"/>
            <p14:sldId id="597"/>
            <p14:sldId id="765"/>
            <p14:sldId id="766"/>
            <p14:sldId id="875"/>
            <p14:sldId id="582"/>
            <p14:sldId id="950"/>
            <p14:sldId id="951"/>
            <p14:sldId id="896"/>
            <p14:sldId id="784"/>
            <p14:sldId id="730"/>
            <p14:sldId id="965"/>
            <p14:sldId id="786"/>
            <p14:sldId id="962"/>
            <p14:sldId id="963"/>
            <p14:sldId id="930"/>
            <p14:sldId id="788"/>
            <p14:sldId id="514"/>
            <p14:sldId id="966"/>
            <p14:sldId id="967"/>
            <p14:sldId id="968"/>
            <p14:sldId id="969"/>
            <p14:sldId id="603"/>
            <p14:sldId id="970"/>
            <p14:sldId id="897"/>
            <p14:sldId id="878"/>
            <p14:sldId id="1073"/>
            <p14:sldId id="932"/>
            <p14:sldId id="898"/>
            <p14:sldId id="889"/>
            <p14:sldId id="744"/>
            <p14:sldId id="931"/>
            <p14:sldId id="977"/>
            <p14:sldId id="879"/>
            <p14:sldId id="724"/>
            <p14:sldId id="894"/>
            <p14:sldId id="890"/>
            <p14:sldId id="891"/>
            <p14:sldId id="895"/>
            <p14:sldId id="899"/>
            <p14:sldId id="775"/>
            <p14:sldId id="1060"/>
            <p14:sldId id="805"/>
            <p14:sldId id="881"/>
            <p14:sldId id="886"/>
            <p14:sldId id="1066"/>
            <p14:sldId id="1067"/>
            <p14:sldId id="888"/>
            <p14:sldId id="1069"/>
            <p14:sldId id="887"/>
            <p14:sldId id="1070"/>
            <p14:sldId id="1048"/>
            <p14:sldId id="1049"/>
            <p14:sldId id="619"/>
            <p14:sldId id="1071"/>
            <p14:sldId id="698"/>
            <p14:sldId id="699"/>
            <p14:sldId id="900"/>
            <p14:sldId id="806"/>
            <p14:sldId id="901"/>
            <p14:sldId id="1050"/>
            <p14:sldId id="902"/>
            <p14:sldId id="1076"/>
            <p14:sldId id="903"/>
            <p14:sldId id="1077"/>
            <p14:sldId id="1078"/>
            <p14:sldId id="907"/>
            <p14:sldId id="904"/>
            <p14:sldId id="905"/>
            <p14:sldId id="908"/>
            <p14:sldId id="909"/>
            <p14:sldId id="910"/>
            <p14:sldId id="934"/>
            <p14:sldId id="1051"/>
            <p14:sldId id="912"/>
            <p14:sldId id="971"/>
            <p14:sldId id="972"/>
            <p14:sldId id="973"/>
            <p14:sldId id="935"/>
            <p14:sldId id="936"/>
            <p14:sldId id="913"/>
            <p14:sldId id="778"/>
            <p14:sldId id="938"/>
            <p14:sldId id="914"/>
            <p14:sldId id="975"/>
            <p14:sldId id="915"/>
            <p14:sldId id="916"/>
            <p14:sldId id="917"/>
            <p14:sldId id="918"/>
            <p14:sldId id="919"/>
            <p14:sldId id="920"/>
            <p14:sldId id="949"/>
            <p14:sldId id="921"/>
            <p14:sldId id="976"/>
            <p14:sldId id="939"/>
            <p14:sldId id="924"/>
            <p14:sldId id="940"/>
            <p14:sldId id="927"/>
            <p14:sldId id="928"/>
            <p14:sldId id="941"/>
            <p14:sldId id="929"/>
            <p14:sldId id="946"/>
            <p14:sldId id="1085"/>
            <p14:sldId id="1083"/>
            <p14:sldId id="1084"/>
            <p14:sldId id="1080"/>
            <p14:sldId id="985"/>
            <p14:sldId id="986"/>
            <p14:sldId id="1019"/>
            <p14:sldId id="987"/>
            <p14:sldId id="1003"/>
            <p14:sldId id="989"/>
            <p14:sldId id="1087"/>
            <p14:sldId id="993"/>
            <p14:sldId id="1004"/>
            <p14:sldId id="1088"/>
            <p14:sldId id="1089"/>
            <p14:sldId id="1079"/>
            <p14:sldId id="942"/>
            <p14:sldId id="740"/>
            <p14:sldId id="7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EF7D1D"/>
    <a:srgbClr val="9E60B8"/>
    <a:srgbClr val="41719C"/>
    <a:srgbClr val="EB544F"/>
    <a:srgbClr val="B58900"/>
    <a:srgbClr val="57B98F"/>
    <a:srgbClr val="D6A08C"/>
    <a:srgbClr val="A863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50"/>
    <p:restoredTop sz="96853" autoAdjust="0"/>
  </p:normalViewPr>
  <p:slideViewPr>
    <p:cSldViewPr snapToGrid="0" snapToObjects="1">
      <p:cViewPr varScale="1">
        <p:scale>
          <a:sx n="270" d="100"/>
          <a:sy n="270" d="100"/>
        </p:scale>
        <p:origin x="1600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81" Type="http://schemas.openxmlformats.org/officeDocument/2006/relationships/slide" Target="slides/slide180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slide" Target="slides/slide170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82" Type="http://schemas.openxmlformats.org/officeDocument/2006/relationships/slide" Target="slides/slide18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5" Type="http://schemas.openxmlformats.org/officeDocument/2006/relationships/slide" Target="slides/slide64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51" Type="http://schemas.openxmlformats.org/officeDocument/2006/relationships/slide" Target="slides/slide150.xml"/><Relationship Id="rId172" Type="http://schemas.openxmlformats.org/officeDocument/2006/relationships/slide" Target="slides/slide17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186" Type="http://schemas.openxmlformats.org/officeDocument/2006/relationships/viewProps" Target="viewProp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6" Type="http://schemas.openxmlformats.org/officeDocument/2006/relationships/slide" Target="slides/slide175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Relationship Id="rId187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60" Type="http://schemas.openxmlformats.org/officeDocument/2006/relationships/slide" Target="slides/slide59.xml"/><Relationship Id="rId81" Type="http://schemas.openxmlformats.org/officeDocument/2006/relationships/slide" Target="slides/slide80.xml"/><Relationship Id="rId135" Type="http://schemas.openxmlformats.org/officeDocument/2006/relationships/slide" Target="slides/slide134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11.04.21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849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20560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577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94162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58151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47289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6278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02055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50927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591631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74792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63595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95057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6744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210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7947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300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2223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9284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3174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08765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17833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3606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91953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38530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4460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4490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910892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00421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575442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35078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124171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736117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764997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87013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20307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3086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263753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915533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005342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68559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355293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71539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67340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java-kickstart/graphql-java-servlet" TargetMode="External"/><Relationship Id="rId2" Type="http://schemas.openxmlformats.org/officeDocument/2006/relationships/hyperlink" Target="https://github.com/graphql-java/graphql-java-spring" TargetMode="External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00/" TargetMode="External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localhost:5010/user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aphql-java-kickstart.com/servlet/" TargetMode="External"/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lipse/microprofile-graphql" TargetMode="Externa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lshartmann/graphql-java-workshop" TargetMode="Externa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10/users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00/graphiql.htm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apollographql.vscode-apollo" TargetMode="External"/><Relationship Id="rId2" Type="http://schemas.openxmlformats.org/officeDocument/2006/relationships/hyperlink" Target="https://plugins.jetbrains.com/plugin/8097-js-graphql" TargetMode="Externa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5000/graphiql.html" TargetMode="Externa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-418669" y="816188"/>
            <a:ext cx="99059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2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2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Api</a:t>
            </a:r>
            <a:r>
              <a:rPr lang="de-DE" sz="1400" spc="80" dirty="0">
                <a:solidFill>
                  <a:srgbClr val="D4EBE9"/>
                </a:solidFill>
              </a:rPr>
              <a:t> Conference Online | April, 12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377139" y="4533661"/>
            <a:ext cx="7162880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api-conf-graphql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FE5924-40F8-674E-A39D-F345239AAF5F}"/>
              </a:ext>
            </a:extLst>
          </p:cNvPr>
          <p:cNvSpPr/>
          <p:nvPr/>
        </p:nvSpPr>
        <p:spPr>
          <a:xfrm>
            <a:off x="1377138" y="3333304"/>
            <a:ext cx="6405200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Java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447F9E9-D3FC-0B4A-B317-9E68216DEED3}"/>
              </a:ext>
            </a:extLst>
          </p:cNvPr>
          <p:cNvSpPr/>
          <p:nvPr/>
        </p:nvSpPr>
        <p:spPr>
          <a:xfrm>
            <a:off x="1377137" y="4142866"/>
            <a:ext cx="715171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clone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nilshartmann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-java-workshop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4790661" y="2326984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APIs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808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still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mainstreanm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many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experiments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ideas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but not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that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much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experience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proven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best-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practices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...but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it's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some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more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less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big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players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67579349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a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EBF4309-5449-1349-9AE6-0095E670C5A4}"/>
              </a:ext>
            </a:extLst>
          </p:cNvPr>
          <p:cNvSpPr txBox="1"/>
          <p:nvPr/>
        </p:nvSpPr>
        <p:spPr>
          <a:xfrm>
            <a:off x="203200" y="1026060"/>
            <a:ext cx="9286488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case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look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application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some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notes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GraphQLApiConfiguration.java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slightly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different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we've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slides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manually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registered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API</a:t>
            </a:r>
          </a:p>
        </p:txBody>
      </p:sp>
    </p:spTree>
    <p:extLst>
      <p:ext uri="{BB962C8B-B14F-4D97-AF65-F5344CB8AC3E}">
        <p14:creationId xmlns:p14="http://schemas.microsoft.com/office/powerpoint/2010/main" val="421850667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510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Query-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>
                <a:solidFill>
                  <a:srgbClr val="B58900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-type,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missing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😢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nh.graphql.projectmgmt.graphql.fetcher.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QueryDataFetchers</a:t>
            </a:r>
            <a:endParaRPr lang="de-DE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GraphQLApiConfiguration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.setupWiring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files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find TODOs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haven't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excercise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1,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find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complete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01_schema_complete/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main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resources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copy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After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execute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next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page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assignee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single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cannot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Zoom 🙋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a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53717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653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Query-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After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should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Note: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assignee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single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project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a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E233B-ECBA-1C41-B4C4-20F0AFE95AF6}"/>
              </a:ext>
            </a:extLst>
          </p:cNvPr>
          <p:cNvSpPr/>
          <p:nvPr/>
        </p:nvSpPr>
        <p:spPr>
          <a:xfrm>
            <a:off x="203200" y="2147666"/>
            <a:ext cx="397086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C9FF904-8D85-DF40-8BB2-67FA272E4C28}"/>
              </a:ext>
            </a:extLst>
          </p:cNvPr>
          <p:cNvSpPr/>
          <p:nvPr/>
        </p:nvSpPr>
        <p:spPr>
          <a:xfrm>
            <a:off x="4885268" y="2144971"/>
            <a:ext cx="3335867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"1")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277054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More on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0270658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518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Objekt Graphs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FFB628EE-AB0A-1149-80BD-162863C87D3F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QueryDataFetchers.</a:t>
            </a:r>
            <a:r>
              <a:rPr lang="de-DE" sz="1400" dirty="0" err="1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projectById</a:t>
            </a:r>
            <a:r>
              <a:rPr lang="de-DE" sz="1400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: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returns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an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our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class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B159596-B039-6C4D-A18C-F1F3D7B250B0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50931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Objekt Graphs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5B96F-1BD9-C445-BAEA-CF16C8A18D0A}"/>
              </a:ext>
            </a:extLst>
          </p:cNvPr>
          <p:cNvSpPr/>
          <p:nvPr/>
        </p:nvSpPr>
        <p:spPr>
          <a:xfrm>
            <a:off x="2862061" y="4630710"/>
            <a:ext cx="424156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receives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QueryDataFetcher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tries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values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, title,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)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Reflection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18E722EA-44F7-FA40-9BA8-4788786472E9}"/>
              </a:ext>
            </a:extLst>
          </p:cNvPr>
          <p:cNvCxnSpPr>
            <a:cxnSpLocks/>
          </p:cNvCxnSpPr>
          <p:nvPr/>
        </p:nvCxnSpPr>
        <p:spPr>
          <a:xfrm>
            <a:off x="1359008" y="4693750"/>
            <a:ext cx="1443367" cy="8225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12EA1B-F7A4-D441-8299-227A82A5D9D5}"/>
              </a:ext>
            </a:extLst>
          </p:cNvPr>
          <p:cNvCxnSpPr>
            <a:cxnSpLocks/>
          </p:cNvCxnSpPr>
          <p:nvPr/>
        </p:nvCxnSpPr>
        <p:spPr>
          <a:xfrm flipV="1">
            <a:off x="1558456" y="4776007"/>
            <a:ext cx="1243919" cy="1009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0BE3A616-7B54-ED4D-8B2D-24B986B14DCC}"/>
              </a:ext>
            </a:extLst>
          </p:cNvPr>
          <p:cNvCxnSpPr>
            <a:cxnSpLocks/>
          </p:cNvCxnSpPr>
          <p:nvPr/>
        </p:nvCxnSpPr>
        <p:spPr>
          <a:xfrm flipV="1">
            <a:off x="1860605" y="4794675"/>
            <a:ext cx="941770" cy="3044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A1D6218F-6465-954C-AA51-742EA71BC347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QueryDataFetchers.projectById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: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returns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an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our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class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</p:txBody>
      </p: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10580FC5-41E8-314D-B233-D5ECA794FCC2}"/>
              </a:ext>
            </a:extLst>
          </p:cNvPr>
          <p:cNvCxnSpPr>
            <a:cxnSpLocks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216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Objekt Graphs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5B96F-1BD9-C445-BAEA-CF16C8A18D0A}"/>
              </a:ext>
            </a:extLst>
          </p:cNvPr>
          <p:cNvSpPr/>
          <p:nvPr/>
        </p:nvSpPr>
        <p:spPr>
          <a:xfrm>
            <a:off x="2862061" y="4630710"/>
            <a:ext cx="402893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receives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tries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values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, title,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)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by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Reflection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18E722EA-44F7-FA40-9BA8-4788786472E9}"/>
              </a:ext>
            </a:extLst>
          </p:cNvPr>
          <p:cNvCxnSpPr>
            <a:cxnSpLocks/>
          </p:cNvCxnSpPr>
          <p:nvPr/>
        </p:nvCxnSpPr>
        <p:spPr>
          <a:xfrm>
            <a:off x="1359008" y="4693750"/>
            <a:ext cx="1443367" cy="8225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0C12EA1B-F7A4-D441-8299-227A82A5D9D5}"/>
              </a:ext>
            </a:extLst>
          </p:cNvPr>
          <p:cNvCxnSpPr>
            <a:cxnSpLocks/>
          </p:cNvCxnSpPr>
          <p:nvPr/>
        </p:nvCxnSpPr>
        <p:spPr>
          <a:xfrm flipV="1">
            <a:off x="1558456" y="4776007"/>
            <a:ext cx="1243919" cy="1009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0BE3A616-7B54-ED4D-8B2D-24B986B14DCC}"/>
              </a:ext>
            </a:extLst>
          </p:cNvPr>
          <p:cNvCxnSpPr>
            <a:cxnSpLocks/>
          </p:cNvCxnSpPr>
          <p:nvPr/>
        </p:nvCxnSpPr>
        <p:spPr>
          <a:xfrm flipV="1">
            <a:off x="1860605" y="4794675"/>
            <a:ext cx="941770" cy="3044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A1D6218F-6465-954C-AA51-742EA71BC347}"/>
              </a:ext>
            </a:extLst>
          </p:cNvPr>
          <p:cNvSpPr/>
          <p:nvPr/>
        </p:nvSpPr>
        <p:spPr>
          <a:xfrm>
            <a:off x="2919458" y="3720974"/>
            <a:ext cx="3691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QueryDataFetchers.projectById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: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returns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an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instance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our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 Project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Code Pro" panose="020B0509030403020204" pitchFamily="49" charset="0"/>
              </a:rPr>
              <a:t>class</a:t>
            </a:r>
            <a:endParaRPr lang="de-DE" sz="1400" dirty="0">
              <a:solidFill>
                <a:srgbClr val="025249"/>
              </a:solidFill>
              <a:latin typeface="Source Sans Pro Light" panose="020B0403030403020204" pitchFamily="34" charset="77"/>
              <a:ea typeface="Source Code Pro" panose="020B0509030403020204" pitchFamily="49" charset="0"/>
            </a:endParaRPr>
          </a:p>
        </p:txBody>
      </p: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10580FC5-41E8-314D-B233-D5ECA794FCC2}"/>
              </a:ext>
            </a:extLst>
          </p:cNvPr>
          <p:cNvCxnSpPr>
            <a:cxnSpLocks/>
          </p:cNvCxnSpPr>
          <p:nvPr/>
        </p:nvCxnSpPr>
        <p:spPr>
          <a:xfrm flipV="1">
            <a:off x="1418695" y="3982584"/>
            <a:ext cx="1500763" cy="2616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DDE6E673-11FD-6949-8843-44E4D32BD036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B1E55AE-E226-C443-996B-6335921CF337}"/>
              </a:ext>
            </a:extLst>
          </p:cNvPr>
          <p:cNvSpPr/>
          <p:nvPr/>
        </p:nvSpPr>
        <p:spPr>
          <a:xfrm>
            <a:off x="2862061" y="5630984"/>
            <a:ext cx="424156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receives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-Instance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ProjectDataFetcher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and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so on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C03C633-DE78-4048-B014-AC19C4150956}"/>
              </a:ext>
            </a:extLst>
          </p:cNvPr>
          <p:cNvCxnSpPr>
            <a:cxnSpLocks/>
          </p:cNvCxnSpPr>
          <p:nvPr/>
        </p:nvCxnSpPr>
        <p:spPr>
          <a:xfrm>
            <a:off x="2051993" y="5326487"/>
            <a:ext cx="810069" cy="4421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3268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mismatch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names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41925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7E5DF47-F7B4-BF43-AE80-CF7694F37998}"/>
              </a:ext>
            </a:extLst>
          </p:cNvPr>
          <p:cNvSpPr/>
          <p:nvPr/>
        </p:nvSpPr>
        <p:spPr>
          <a:xfrm>
            <a:off x="3333087" y="5396121"/>
            <a:ext cx="346835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PropertyDataFetcher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does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not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work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here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😱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F3077BB-F15D-9046-8DD0-867783129A45}"/>
              </a:ext>
            </a:extLst>
          </p:cNvPr>
          <p:cNvCxnSpPr>
            <a:cxnSpLocks/>
          </p:cNvCxnSpPr>
          <p:nvPr/>
        </p:nvCxnSpPr>
        <p:spPr>
          <a:xfrm flipV="1">
            <a:off x="1669774" y="4929809"/>
            <a:ext cx="5486400" cy="62020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mismatch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names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Project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User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actual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must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1F6731A-D8D5-1647-B2DC-1B9158FE4D38}"/>
              </a:ext>
            </a:extLst>
          </p:cNvPr>
          <p:cNvSpPr/>
          <p:nvPr/>
        </p:nvSpPr>
        <p:spPr>
          <a:xfrm>
            <a:off x="1635551" y="5728033"/>
            <a:ext cx="606863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 GraphQL API Explorer: 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/en/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overview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explorer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0A244D4-A33F-5A4E-8EE8-DF589AF25892}"/>
              </a:ext>
            </a:extLst>
          </p:cNvPr>
          <p:cNvSpPr/>
          <p:nvPr/>
        </p:nvSpPr>
        <p:spPr>
          <a:xfrm>
            <a:off x="443864" y="4083509"/>
            <a:ext cx="471702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title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env.getContext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getUserService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userService.getUser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 ....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199" y="4799785"/>
            <a:ext cx="29057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67361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17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Project  type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nh.graphql.projectmgmt.graphql.fetcher.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ProjectDataFetchers</a:t>
            </a:r>
            <a:endParaRPr lang="de-DE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There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find TODOs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</a:rPr>
              <a:t>Register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GraphQLApiConfiguration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.setupWiring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()!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haven't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previous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excercise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copy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folder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"02_query_datafetcher_complete"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GraphQLApiConfiguration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folder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executing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slide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🙋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3: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07053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284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Project  type</a:t>
            </a: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should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3: </a:t>
            </a:r>
            <a:r>
              <a:rPr lang="de-DE" dirty="0" err="1">
                <a:solidFill>
                  <a:srgbClr val="D4EBE9"/>
                </a:solidFill>
              </a:rPr>
              <a:t>Implement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DataFetcher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E233B-ECBA-1C41-B4C4-20F0AFE95AF6}"/>
              </a:ext>
            </a:extLst>
          </p:cNvPr>
          <p:cNvSpPr/>
          <p:nvPr/>
        </p:nvSpPr>
        <p:spPr>
          <a:xfrm>
            <a:off x="203200" y="2147666"/>
            <a:ext cx="397086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C9FF904-8D85-DF40-8BB2-67FA272E4C28}"/>
              </a:ext>
            </a:extLst>
          </p:cNvPr>
          <p:cNvSpPr/>
          <p:nvPr/>
        </p:nvSpPr>
        <p:spPr>
          <a:xfrm>
            <a:off x="4885268" y="2144971"/>
            <a:ext cx="333586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"1")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"2002")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1399195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097033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Executable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must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execute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746028" y="2954896"/>
            <a:ext cx="9753946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File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schemaFile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File("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tasks.graphqls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makeExecutableSchema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SchemaParser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().parse(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schemaFile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runtimeWiring</a:t>
            </a:r>
            <a:endParaRPr lang="de-DE" sz="14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3400380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Running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2283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Execute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in 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nh.graphql.projectmgmt.graphql.config.GraphQLApiConfiguration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nh.graphql.projectmgmt.QueryExecutionTest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37168" y="3545534"/>
            <a:ext cx="975394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ExecutionInput.newExecutionInput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} } }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ProjectMgmtGraphQLContext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graphQL.execute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executionInput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).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toSpecification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5140400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exposing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672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Execute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HTTP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endpoint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GraphQL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  1: </a:t>
            </a:r>
            <a:r>
              <a:rPr lang="de-DE" sz="2400" dirty="0">
                <a:hlinkClick r:id="rId2"/>
              </a:rPr>
              <a:t>https://github.com/graphql-java/graphql-java-spring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Controller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(Boot)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team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(?)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 2: </a:t>
            </a:r>
            <a:r>
              <a:rPr lang="de-DE" sz="2400" dirty="0">
                <a:hlinkClick r:id="rId3"/>
              </a:rPr>
              <a:t>https://github.com/graphql-java-kickstart/graphql-java-servlet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Servlet 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 Containers)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466845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exposing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servlet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Deplyoment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container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just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idea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BBDAEF3-53E2-2641-A875-CF5AAA4F1C38}"/>
              </a:ext>
            </a:extLst>
          </p:cNvPr>
          <p:cNvSpPr/>
          <p:nvPr/>
        </p:nvSpPr>
        <p:spPr>
          <a:xfrm>
            <a:off x="812801" y="2729409"/>
            <a:ext cx="759153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javax.servlet.annotation.WebServlet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graphql.servlet.GraphQLHttpServlet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graphql.servlet.config.GraphQLConfiguration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WebServlet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urlPatterns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"/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},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loadOnStartup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1)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GraphQLHttpServlet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Autowired</a:t>
            </a:r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protected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GraphQLConfiguration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getConfiguration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GraphQLConfiguration</a:t>
            </a:r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730786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optimizations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7905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Atlassian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2421927" y="5489871"/>
            <a:ext cx="60671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docs.atlassian.com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atlassian-confluence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/1000.1829.0/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overview-summary.html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9DBF1E4-40CD-EA49-8F31-197677BA1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819" y="465277"/>
            <a:ext cx="6760362" cy="502459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ED045BB-1270-1545-9559-5EEEC12B5E44}"/>
              </a:ext>
            </a:extLst>
          </p:cNvPr>
          <p:cNvSpPr txBox="1"/>
          <p:nvPr/>
        </p:nvSpPr>
        <p:spPr>
          <a:xfrm>
            <a:off x="8489095" y="3525855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🤔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CFD48B-2793-B04A-AF5F-F60B809B2903}"/>
              </a:ext>
            </a:extLst>
          </p:cNvPr>
          <p:cNvCxnSpPr/>
          <p:nvPr/>
        </p:nvCxnSpPr>
        <p:spPr>
          <a:xfrm flipH="1">
            <a:off x="5869459" y="3781172"/>
            <a:ext cx="258256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535733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75641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410905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415905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Question:What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happens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at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runtime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1964434620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410905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1+n-Problem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😱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One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Database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returns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Project-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objects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1E540B27-4E31-3743-ADDA-F4355E0CF6E3}"/>
              </a:ext>
            </a:extLst>
          </p:cNvPr>
          <p:cNvSpPr/>
          <p:nvPr/>
        </p:nvSpPr>
        <p:spPr>
          <a:xfrm>
            <a:off x="203198" y="290489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REST-Calls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for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each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994801B-CFB7-EC4E-897D-BC3B2DD3746B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75095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B32FB1E-CC33-4F4B-9B09-48E99893911A}"/>
              </a:ext>
            </a:extLst>
          </p:cNvPr>
          <p:cNvSpPr/>
          <p:nvPr/>
        </p:nvSpPr>
        <p:spPr>
          <a:xfrm>
            <a:off x="702820" y="3523616"/>
            <a:ext cx="39708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FB92B7-C8F7-904B-83C4-F9780C619A04}"/>
              </a:ext>
            </a:extLst>
          </p:cNvPr>
          <p:cNvSpPr/>
          <p:nvPr/>
        </p:nvSpPr>
        <p:spPr>
          <a:xfrm>
            <a:off x="1220771" y="4534293"/>
            <a:ext cx="763571" cy="249810"/>
          </a:xfrm>
          <a:prstGeom prst="rect">
            <a:avLst/>
          </a:prstGeom>
          <a:noFill/>
          <a:ln w="22225">
            <a:solidFill>
              <a:srgbClr val="9E60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8B6D6CE-15A8-D648-A326-2ECA9ED5C44C}"/>
              </a:ext>
            </a:extLst>
          </p:cNvPr>
          <p:cNvSpPr/>
          <p:nvPr/>
        </p:nvSpPr>
        <p:spPr>
          <a:xfrm>
            <a:off x="1220771" y="5288438"/>
            <a:ext cx="763571" cy="249810"/>
          </a:xfrm>
          <a:prstGeom prst="rect">
            <a:avLst/>
          </a:prstGeom>
          <a:noFill/>
          <a:ln w="22225">
            <a:solidFill>
              <a:srgbClr val="9E60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DB5A107-8AAD-DB47-B1A6-3C95CEB0A61F}"/>
              </a:ext>
            </a:extLst>
          </p:cNvPr>
          <p:cNvSpPr/>
          <p:nvPr/>
        </p:nvSpPr>
        <p:spPr>
          <a:xfrm>
            <a:off x="3003999" y="4733827"/>
            <a:ext cx="33393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  <a:endParaRPr lang="de-DE" i="1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370330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B32FB1E-CC33-4F4B-9B09-48E99893911A}"/>
              </a:ext>
            </a:extLst>
          </p:cNvPr>
          <p:cNvSpPr/>
          <p:nvPr/>
        </p:nvSpPr>
        <p:spPr>
          <a:xfrm>
            <a:off x="702820" y="3523616"/>
            <a:ext cx="39708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FB92B7-C8F7-904B-83C4-F9780C619A04}"/>
              </a:ext>
            </a:extLst>
          </p:cNvPr>
          <p:cNvSpPr/>
          <p:nvPr/>
        </p:nvSpPr>
        <p:spPr>
          <a:xfrm>
            <a:off x="1531856" y="4800888"/>
            <a:ext cx="1008668" cy="249810"/>
          </a:xfrm>
          <a:prstGeom prst="rect">
            <a:avLst/>
          </a:prstGeom>
          <a:noFill/>
          <a:ln w="22225">
            <a:solidFill>
              <a:srgbClr val="9E60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DB5A107-8AAD-DB47-B1A6-3C95CEB0A61F}"/>
              </a:ext>
            </a:extLst>
          </p:cNvPr>
          <p:cNvSpPr/>
          <p:nvPr/>
        </p:nvSpPr>
        <p:spPr>
          <a:xfrm>
            <a:off x="3003999" y="4733827"/>
            <a:ext cx="47452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Tasks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parallel,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too</a:t>
            </a:r>
            <a:endParaRPr lang="de-DE" i="1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45908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76EE459-563C-FC4D-97EB-873CE9386288}"/>
              </a:ext>
            </a:extLst>
          </p:cNvPr>
          <p:cNvSpPr/>
          <p:nvPr/>
        </p:nvSpPr>
        <p:spPr>
          <a:xfrm>
            <a:off x="3916366" y="3998537"/>
            <a:ext cx="492634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estimation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-Field (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Add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estimation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GraphQLApiConfiguration</a:t>
            </a:r>
            <a:endParaRPr lang="de-DE" i="1" dirty="0"/>
          </a:p>
          <a:p>
            <a:endParaRPr lang="de-DE" i="1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B32FB1E-CC33-4F4B-9B09-48E99893911A}"/>
              </a:ext>
            </a:extLst>
          </p:cNvPr>
          <p:cNvSpPr/>
          <p:nvPr/>
        </p:nvSpPr>
        <p:spPr>
          <a:xfrm>
            <a:off x="702820" y="3523616"/>
            <a:ext cx="39708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48235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1583232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therefore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CompleteableFuture</a:t>
            </a:r>
            <a:endParaRPr lang="de-DE" sz="2400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9E60B8"/>
                </a:solidFill>
                <a:latin typeface="Source Sans Pro" charset="0"/>
              </a:rPr>
              <a:t>async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convience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help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wrapping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a CF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B32FB1E-CC33-4F4B-9B09-48E99893911A}"/>
              </a:ext>
            </a:extLst>
          </p:cNvPr>
          <p:cNvSpPr/>
          <p:nvPr/>
        </p:nvSpPr>
        <p:spPr>
          <a:xfrm>
            <a:off x="702820" y="3523616"/>
            <a:ext cx="397086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E4849D6-27D0-1840-BF22-D76448A61F29}"/>
              </a:ext>
            </a:extLst>
          </p:cNvPr>
          <p:cNvSpPr/>
          <p:nvPr/>
        </p:nvSpPr>
        <p:spPr>
          <a:xfrm>
            <a:off x="3975363" y="4259105"/>
            <a:ext cx="685603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endParaRPr lang="de-DE" sz="120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9CE0188-E554-D640-9E96-D166E557ACF5}"/>
              </a:ext>
            </a:extLst>
          </p:cNvPr>
          <p:cNvSpPr/>
          <p:nvPr/>
        </p:nvSpPr>
        <p:spPr>
          <a:xfrm>
            <a:off x="5415699" y="4463593"/>
            <a:ext cx="1890074" cy="249810"/>
          </a:xfrm>
          <a:prstGeom prst="rect">
            <a:avLst/>
          </a:prstGeom>
          <a:noFill/>
          <a:ln w="22225">
            <a:solidFill>
              <a:srgbClr val="9E60B8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C8EB8DB7-7EDC-2648-8253-795FF2DE2776}"/>
              </a:ext>
            </a:extLst>
          </p:cNvPr>
          <p:cNvCxnSpPr>
            <a:cxnSpLocks/>
          </p:cNvCxnSpPr>
          <p:nvPr/>
        </p:nvCxnSpPr>
        <p:spPr>
          <a:xfrm flipV="1">
            <a:off x="7114881" y="3959258"/>
            <a:ext cx="742360" cy="489304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6BB4E14C-C658-4546-8FFF-BB1A908208BC}"/>
              </a:ext>
            </a:extLst>
          </p:cNvPr>
          <p:cNvSpPr/>
          <p:nvPr/>
        </p:nvSpPr>
        <p:spPr>
          <a:xfrm>
            <a:off x="6880486" y="3697592"/>
            <a:ext cx="201529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Long-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running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operation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569076092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&lt;List&lt;Project&gt;&gt;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graphql.schema.AsyncDataFetcher.async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));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One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Database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returns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Project-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objects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DEA18437-A489-5D40-8A44-17FF14D800C4}"/>
              </a:ext>
            </a:extLst>
          </p:cNvPr>
          <p:cNvSpPr/>
          <p:nvPr/>
        </p:nvSpPr>
        <p:spPr>
          <a:xfrm>
            <a:off x="203198" y="2904890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REST-Calls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for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each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Project),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 Semibold" charset="0"/>
                <a:cs typeface="Source Sans Pro Semibold" charset="0"/>
              </a:rPr>
              <a:t>but in parallel!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EB2A07F-6B15-C64B-80CA-24B23AEEF515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55CD49E8-174E-EC4F-A6DE-F1B9A0FAC934}"/>
              </a:ext>
            </a:extLst>
          </p:cNvPr>
          <p:cNvSpPr txBox="1"/>
          <p:nvPr/>
        </p:nvSpPr>
        <p:spPr>
          <a:xfrm>
            <a:off x="203200" y="4489125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solve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1+n-problem,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(also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use-cases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808503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Back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2736502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278649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still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problematic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8F9FA3-23C1-4642-840B-E3B5B822BF75}"/>
              </a:ext>
            </a:extLst>
          </p:cNvPr>
          <p:cNvSpPr/>
          <p:nvPr/>
        </p:nvSpPr>
        <p:spPr>
          <a:xfrm>
            <a:off x="203199" y="436801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Result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9004418-D579-824C-B364-68019D14BE0B}"/>
              </a:ext>
            </a:extLst>
          </p:cNvPr>
          <p:cNvSpPr/>
          <p:nvPr/>
        </p:nvSpPr>
        <p:spPr>
          <a:xfrm>
            <a:off x="3429000" y="4365535"/>
            <a:ext cx="5903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"U2",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"Susi Mueller"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"U3",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"Klaus Schneider"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}, 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"U4",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"Sue Taylor"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"U1",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"Nils Hartmann" }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5215586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Back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2736502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278649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4816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n+1-problem plus </a:t>
            </a:r>
            <a:r>
              <a:rPr lang="de-DE" sz="2200" b="1" i="1" dirty="0" err="1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unnecessary</a:t>
            </a:r>
            <a:r>
              <a:rPr lang="de-DE" sz="2200" b="1" i="1" dirty="0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redundant 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2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loading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2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2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(👉</a:t>
            </a:r>
            <a:r>
              <a:rPr lang="de-DE" sz="22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Console</a:t>
            </a:r>
            <a:r>
              <a:rPr lang="de-DE" sz="22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 </a:t>
            </a:r>
            <a:r>
              <a:rPr lang="de-DE" sz="2200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😱😱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8260604-337C-164C-9423-3B2BEAF40EF5}"/>
              </a:ext>
            </a:extLst>
          </p:cNvPr>
          <p:cNvSpPr/>
          <p:nvPr/>
        </p:nvSpPr>
        <p:spPr>
          <a:xfrm>
            <a:off x="3429000" y="4365535"/>
            <a:ext cx="5903198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"U2",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"Susi Mueller"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"U3",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"Klaus Schneider"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}, 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"U4",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"Sue Taylor" } },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U1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05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050" b="1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Nils Hartmann</a:t>
            </a:r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 }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88F9FA3-23C1-4642-840B-E3B5B822BF75}"/>
              </a:ext>
            </a:extLst>
          </p:cNvPr>
          <p:cNvSpPr/>
          <p:nvPr/>
        </p:nvSpPr>
        <p:spPr>
          <a:xfrm>
            <a:off x="203199" y="436801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</a:t>
            </a:r>
          </a:p>
        </p:txBody>
      </p:sp>
    </p:spTree>
    <p:extLst>
      <p:ext uri="{BB962C8B-B14F-4D97-AF65-F5344CB8AC3E}">
        <p14:creationId xmlns:p14="http://schemas.microsoft.com/office/powerpoint/2010/main" val="2072072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615928325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Enhanced Query... ...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gets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evil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0" y="3222429"/>
            <a:ext cx="83227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200" y="327242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</p:spTree>
    <p:extLst>
      <p:ext uri="{BB962C8B-B14F-4D97-AF65-F5344CB8AC3E}">
        <p14:creationId xmlns:p14="http://schemas.microsoft.com/office/powerpoint/2010/main" val="1280838703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Enhanced Query... ...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gets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evil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7F5CCB8-23C1-C042-9321-EBECE87A2DAF}"/>
              </a:ext>
            </a:extLst>
          </p:cNvPr>
          <p:cNvSpPr/>
          <p:nvPr/>
        </p:nvSpPr>
        <p:spPr>
          <a:xfrm>
            <a:off x="1990061" y="5634545"/>
            <a:ext cx="729681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Even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more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Users =&gt;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even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more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requests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remote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UserService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😱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Might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same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users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owners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=&gt;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even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more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unnecessary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, redundant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requests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😫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-&gt;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console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!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6E2CBA79-EB47-574D-8E9F-D41C65E3933C}"/>
              </a:ext>
            </a:extLst>
          </p:cNvPr>
          <p:cNvCxnSpPr>
            <a:cxnSpLocks/>
          </p:cNvCxnSpPr>
          <p:nvPr/>
        </p:nvCxnSpPr>
        <p:spPr>
          <a:xfrm flipV="1">
            <a:off x="3131820" y="4389120"/>
            <a:ext cx="1725930" cy="124542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BB12E275-8DB1-314B-B6C2-3F0224AC590A}"/>
              </a:ext>
            </a:extLst>
          </p:cNvPr>
          <p:cNvSpPr/>
          <p:nvPr/>
        </p:nvSpPr>
        <p:spPr>
          <a:xfrm>
            <a:off x="3429001" y="1838738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9217041-EC89-3E4C-8234-6CC6AFCE4CFF}"/>
              </a:ext>
            </a:extLst>
          </p:cNvPr>
          <p:cNvSpPr/>
          <p:nvPr/>
        </p:nvSpPr>
        <p:spPr>
          <a:xfrm>
            <a:off x="3429000" y="3222429"/>
            <a:ext cx="83227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ED6E2F8-3BFE-364F-B49D-0E4CD0084BB1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DataFetcher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C9B853C-25AE-B844-B9E2-8677EAA5B16D}"/>
              </a:ext>
            </a:extLst>
          </p:cNvPr>
          <p:cNvSpPr/>
          <p:nvPr/>
        </p:nvSpPr>
        <p:spPr>
          <a:xfrm>
            <a:off x="203200" y="327242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</p:spTree>
    <p:extLst>
      <p:ext uri="{BB962C8B-B14F-4D97-AF65-F5344CB8AC3E}">
        <p14:creationId xmlns:p14="http://schemas.microsoft.com/office/powerpoint/2010/main" val="397423353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batching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caching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requests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Idea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taken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reference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common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idea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(remote)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obtained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time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538518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Data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anymore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registered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startup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589955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projectRepository.getAll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String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(Project)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sz="1200" strike="sngStrike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strike="sngStrike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strike="sngStrike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strike="sngStrike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strike="sngStrike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200" strike="sngStrike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dataLoder.load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simplified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pseudo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UserDataLoader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692054D-8EDC-3049-8F19-C908CAF6D921}"/>
              </a:ext>
            </a:extLst>
          </p:cNvPr>
          <p:cNvSpPr/>
          <p:nvPr/>
        </p:nvSpPr>
        <p:spPr>
          <a:xfrm>
            <a:off x="203198" y="197959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One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Database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returns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Project-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objects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D40B760-AC8A-5A40-A84C-4283C932804F}"/>
              </a:ext>
            </a:extLst>
          </p:cNvPr>
          <p:cNvCxnSpPr>
            <a:cxnSpLocks/>
          </p:cNvCxnSpPr>
          <p:nvPr/>
        </p:nvCxnSpPr>
        <p:spPr>
          <a:xfrm>
            <a:off x="2514601" y="2165808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1E540B27-4E31-3743-ADDA-F4355E0CF6E3}"/>
              </a:ext>
            </a:extLst>
          </p:cNvPr>
          <p:cNvSpPr/>
          <p:nvPr/>
        </p:nvSpPr>
        <p:spPr>
          <a:xfrm>
            <a:off x="203198" y="290489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EB544F"/>
                </a:solidFill>
                <a:latin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Invocations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for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each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Project)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994801B-CFB7-EC4E-897D-BC3B2DD3746B}"/>
              </a:ext>
            </a:extLst>
          </p:cNvPr>
          <p:cNvCxnSpPr>
            <a:cxnSpLocks/>
          </p:cNvCxnSpPr>
          <p:nvPr/>
        </p:nvCxnSpPr>
        <p:spPr>
          <a:xfrm>
            <a:off x="2514601" y="3091101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CD24E637-52C4-FE4A-BCAC-FEDC37B02048}"/>
              </a:ext>
            </a:extLst>
          </p:cNvPr>
          <p:cNvSpPr/>
          <p:nvPr/>
        </p:nvSpPr>
        <p:spPr>
          <a:xfrm>
            <a:off x="278092" y="5322866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>
                <a:solidFill>
                  <a:srgbClr val="EB544F"/>
                </a:solidFill>
                <a:latin typeface="Source Sans Pro Semibold" charset="0"/>
              </a:rPr>
              <a:t>1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Invocation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for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all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collected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, </a:t>
            </a:r>
            <a:r>
              <a:rPr lang="de-DE" sz="16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unique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IDs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C25824D-1F13-5E49-9275-F910D4735E33}"/>
              </a:ext>
            </a:extLst>
          </p:cNvPr>
          <p:cNvCxnSpPr>
            <a:cxnSpLocks/>
          </p:cNvCxnSpPr>
          <p:nvPr/>
        </p:nvCxnSpPr>
        <p:spPr>
          <a:xfrm>
            <a:off x="2514601" y="5447802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960586C9-9268-5342-98C1-3AE27A3FD9BC}"/>
              </a:ext>
            </a:extLst>
          </p:cNvPr>
          <p:cNvSpPr txBox="1"/>
          <p:nvPr/>
        </p:nvSpPr>
        <p:spPr>
          <a:xfrm>
            <a:off x="7866668" y="1161197"/>
            <a:ext cx="21091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Könnte man auch in </a:t>
            </a:r>
          </a:p>
          <a:p>
            <a:r>
              <a:rPr lang="de-DE" dirty="0">
                <a:solidFill>
                  <a:srgbClr val="FF0000"/>
                </a:solidFill>
              </a:rPr>
              <a:t>Whiteboard</a:t>
            </a:r>
          </a:p>
          <a:p>
            <a:r>
              <a:rPr lang="de-DE" dirty="0" err="1">
                <a:solidFill>
                  <a:srgbClr val="FF0000"/>
                </a:solidFill>
              </a:rPr>
              <a:t>Excellidraw</a:t>
            </a:r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erklären</a:t>
            </a:r>
          </a:p>
        </p:txBody>
      </p:sp>
    </p:spTree>
    <p:extLst>
      <p:ext uri="{BB962C8B-B14F-4D97-AF65-F5344CB8AC3E}">
        <p14:creationId xmlns:p14="http://schemas.microsoft.com/office/powerpoint/2010/main" val="3533833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1227936" y="3626346"/>
            <a:ext cx="832273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seen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no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changes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here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Project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no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access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anymore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instead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delegate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&lt;String, User&gt;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env.getDataLoader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84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Adding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Actual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moved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we'll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pass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acutal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User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waits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execution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possible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158789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Loading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amount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amount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invocations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3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times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3 User-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. 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List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18847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1380067" y="4364685"/>
            <a:ext cx="83227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List&lt;String&gt; 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each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keys.stream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::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3513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Loading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amount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amount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invocations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3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times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3 User-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. 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List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appropriate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invoking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remote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0142854-D1FE-8A49-B81E-DBBAF9EE1B9F}"/>
              </a:ext>
            </a:extLst>
          </p:cNvPr>
          <p:cNvSpPr/>
          <p:nvPr/>
        </p:nvSpPr>
        <p:spPr>
          <a:xfrm>
            <a:off x="3197257" y="5518847"/>
            <a:ext cx="1874364" cy="188536"/>
          </a:xfrm>
          <a:prstGeom prst="rect">
            <a:avLst/>
          </a:prstGeom>
          <a:noFill/>
          <a:ln w="15875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9916561-7FF8-BF49-A331-E354D372ACA2}"/>
              </a:ext>
            </a:extLst>
          </p:cNvPr>
          <p:cNvSpPr/>
          <p:nvPr/>
        </p:nvSpPr>
        <p:spPr>
          <a:xfrm>
            <a:off x="3943546" y="4775165"/>
            <a:ext cx="1589988" cy="188536"/>
          </a:xfrm>
          <a:prstGeom prst="rect">
            <a:avLst/>
          </a:prstGeom>
          <a:noFill/>
          <a:ln w="15875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79364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Loading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so multiple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parallel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CompletableFuture-Object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0756E85-1A48-1740-A61E-4F3D2A82CC50}"/>
              </a:ext>
            </a:extLst>
          </p:cNvPr>
          <p:cNvSpPr/>
          <p:nvPr/>
        </p:nvSpPr>
        <p:spPr>
          <a:xfrm>
            <a:off x="1128137" y="3735870"/>
            <a:ext cx="832273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List&lt;String&gt; 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each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keys.stream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::</a:t>
            </a:r>
            <a:r>
              <a:rPr lang="de-DE" sz="12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9590667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203201" y="3768864"/>
            <a:ext cx="956733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BatchLoaderWithContext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BatchLoaderWithContext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BatchLoaderEnvironment</a:t>
            </a:r>
            <a:r>
              <a:rPr lang="de-DE" sz="11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ProjectMgmtGraphQLContext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.getContext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1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UserService</a:t>
            </a:r>
            <a:r>
              <a:rPr lang="de-DE" sz="11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1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userService</a:t>
            </a:r>
            <a:r>
              <a:rPr lang="de-DE" sz="11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1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context.getUserService</a:t>
            </a:r>
            <a:r>
              <a:rPr lang="de-DE" sz="11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Für jeden Key wird der User geladen und zurückgegeben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keys.stream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::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.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1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Context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BatchLoader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BatchLoaderWithContext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865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598911" y="2949468"/>
            <a:ext cx="870817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ProjectMgmtGraphQLContextBuilder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DataLoaderOptions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options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DataLoaderOptions.newOptions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.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setBatchLoaderContextProvider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-&gt;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context.getDataLoaderRegistry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().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register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DataLoder.newDataLoader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dataLoaders.userDataLoader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options</a:t>
            </a:r>
            <a:endParaRPr lang="de-DE" sz="12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Registering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DataLoaders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registered at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DataLoaderRegistry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GraphQLContext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53646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Result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Calls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UserService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have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been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reduced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1+n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number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unique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whole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list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1+1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56B83ACF-798F-E440-A225-4A4B6359E721}"/>
              </a:ext>
            </a:extLst>
          </p:cNvPr>
          <p:cNvSpPr/>
          <p:nvPr/>
        </p:nvSpPr>
        <p:spPr>
          <a:xfrm>
            <a:off x="1793474" y="2860959"/>
            <a:ext cx="4953000" cy="32932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6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useDataLoader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6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6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6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useDataLoader</a:t>
            </a:r>
            <a:r>
              <a:rPr lang="de-DE" sz="16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6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6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788970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optimize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REST-Calls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🔥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Optimizing</a:t>
            </a:r>
            <a:r>
              <a:rPr lang="de-DE" dirty="0">
                <a:solidFill>
                  <a:srgbClr val="D4EBE9"/>
                </a:solidFill>
              </a:rPr>
              <a:t> remote </a:t>
            </a:r>
            <a:r>
              <a:rPr lang="de-DE" dirty="0" err="1">
                <a:solidFill>
                  <a:srgbClr val="D4EBE9"/>
                </a:solidFill>
              </a:rPr>
              <a:t>calls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772589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576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optimize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REST-Calls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🔥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BatchLoaderWithContext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nh.graphql.projectmgmt.graphql.fetcher.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ProjectDataLoaders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TODOs dort)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ProjectMgmtGraphQLContextBuilder.addDataLoaders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DataLoaderRegistry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instantiate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register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ProjectDataFetchers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load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User Objects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verify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log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debugger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reduced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The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so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outgoing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finished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🙋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Optimizing</a:t>
            </a:r>
            <a:r>
              <a:rPr lang="de-DE" dirty="0">
                <a:solidFill>
                  <a:srgbClr val="D4EBE9"/>
                </a:solidFill>
              </a:rPr>
              <a:t> remote </a:t>
            </a:r>
            <a:r>
              <a:rPr lang="de-DE" dirty="0" err="1">
                <a:solidFill>
                  <a:srgbClr val="D4EBE9"/>
                </a:solidFill>
              </a:rPr>
              <a:t>calls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92321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Optimizing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Database Access (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opionionated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!)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496652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Database Access: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(JPA-)Model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604367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database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...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AFCF8C2-0955-D746-A46A-250F08D0259F}"/>
              </a:ext>
            </a:extLst>
          </p:cNvPr>
          <p:cNvSpPr/>
          <p:nvPr/>
        </p:nvSpPr>
        <p:spPr>
          <a:xfrm>
            <a:off x="0" y="5743671"/>
            <a:ext cx="9906000" cy="96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Question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How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relation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-</a:t>
            </a:r>
            <a:r>
              <a:rPr lang="de-DE" sz="2400" b="1" i="1" dirty="0" err="1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Category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Lazy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Eager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would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happen in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other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case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20487138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database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Another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...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AFF692D-91A8-3440-9314-C3D3CBEE7A33}"/>
              </a:ext>
            </a:extLst>
          </p:cNvPr>
          <p:cNvSpPr/>
          <p:nvPr/>
        </p:nvSpPr>
        <p:spPr>
          <a:xfrm>
            <a:off x="0" y="5743671"/>
            <a:ext cx="9906000" cy="96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Question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How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map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relation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-</a:t>
            </a:r>
            <a:r>
              <a:rPr lang="de-DE" sz="2400" b="1" i="1" dirty="0">
                <a:solidFill>
                  <a:srgbClr val="EB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Task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Lazy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Eager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would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happen in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other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case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1278650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database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An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third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...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934B2E4-71E1-5C41-988D-2638BAFF8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2500162"/>
            <a:ext cx="3893779" cy="270690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A04C685-7426-DE4B-8CAC-9AD673DD552D}"/>
              </a:ext>
            </a:extLst>
          </p:cNvPr>
          <p:cNvSpPr/>
          <p:nvPr/>
        </p:nvSpPr>
        <p:spPr>
          <a:xfrm>
            <a:off x="4562168" y="3429000"/>
            <a:ext cx="477916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EB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EB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D09E92A-A04A-3B4A-BA0B-0CF4540ED349}"/>
              </a:ext>
            </a:extLst>
          </p:cNvPr>
          <p:cNvSpPr/>
          <p:nvPr/>
        </p:nvSpPr>
        <p:spPr>
          <a:xfrm>
            <a:off x="0" y="5743671"/>
            <a:ext cx="9906000" cy="517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Question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do?!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3474172554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database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AFCF8C2-0955-D746-A46A-250F08D0259F}"/>
              </a:ext>
            </a:extLst>
          </p:cNvPr>
          <p:cNvSpPr/>
          <p:nvPr/>
        </p:nvSpPr>
        <p:spPr>
          <a:xfrm>
            <a:off x="74295" y="1412293"/>
            <a:ext cx="9906000" cy="9602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need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optimized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database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SQL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based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on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your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concrete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GraphQL Query!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B463622-B9FB-7C46-8902-8004C6604D78}"/>
              </a:ext>
            </a:extLst>
          </p:cNvPr>
          <p:cNvSpPr/>
          <p:nvPr/>
        </p:nvSpPr>
        <p:spPr>
          <a:xfrm>
            <a:off x="1498050" y="2890827"/>
            <a:ext cx="70584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Bestehender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&lt;List&lt;Project&gt;&gt;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👉 TODO: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Optimize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based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on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actual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projectRepository.findAll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E0582D7-9805-2B46-B6F8-ADD9CC641E6B}"/>
              </a:ext>
            </a:extLst>
          </p:cNvPr>
          <p:cNvSpPr/>
          <p:nvPr/>
        </p:nvSpPr>
        <p:spPr>
          <a:xfrm>
            <a:off x="1854411" y="4546212"/>
            <a:ext cx="3616696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Information do </a:t>
            </a:r>
            <a:r>
              <a:rPr lang="de-DE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</a:t>
            </a: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need</a:t>
            </a: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here</a:t>
            </a:r>
            <a:r>
              <a:rPr lang="de-DE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</a:t>
            </a:r>
            <a:endParaRPr lang="de-DE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518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http://localhost:5080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95029E-EC82-6742-BA6D-B002BF0D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Selection</a:t>
            </a:r>
            <a:r>
              <a:rPr lang="de-DE" dirty="0"/>
              <a:t> Set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45104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Contains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</a:rPr>
              <a:t>all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requested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fields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 Query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 via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dynmically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construct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SQL/JPA/...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opionionated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also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9EE894A-3CE9-1942-9F65-0956D77F1159}"/>
              </a:ext>
            </a:extLst>
          </p:cNvPr>
          <p:cNvSpPr/>
          <p:nvPr/>
        </p:nvSpPr>
        <p:spPr>
          <a:xfrm>
            <a:off x="574191" y="2795457"/>
            <a:ext cx="912860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Iterable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Exception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2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getSelectionSet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contains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getSelectionSet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().</a:t>
            </a:r>
            <a:r>
              <a:rPr lang="de-DE" sz="12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contains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778773992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Optimice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Database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Acccess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JPA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FetchGraph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2F7AB62-D97D-CE46-9CBB-E20A938563C6}"/>
              </a:ext>
            </a:extLst>
          </p:cNvPr>
          <p:cNvSpPr/>
          <p:nvPr/>
        </p:nvSpPr>
        <p:spPr>
          <a:xfrm>
            <a:off x="717065" y="2850702"/>
            <a:ext cx="9128609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findAll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entityManager.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createEntityGraph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addSubgraph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entityGraph.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addSubgraph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TypedQuery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em.createQuery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("SELECT p FROM Project p",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query.setHint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javax.persistence.fetchgraph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entityGraph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query.getResultList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D93451F3-E36B-1C43-9AC7-AD1D44350939}"/>
              </a:ext>
            </a:extLst>
          </p:cNvPr>
          <p:cNvCxnSpPr>
            <a:cxnSpLocks/>
          </p:cNvCxnSpPr>
          <p:nvPr/>
        </p:nvCxnSpPr>
        <p:spPr>
          <a:xfrm>
            <a:off x="4781747" y="3915946"/>
            <a:ext cx="91439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D953DB49-6B74-B548-AE6B-1C4F83DCF76B}"/>
              </a:ext>
            </a:extLst>
          </p:cNvPr>
          <p:cNvCxnSpPr>
            <a:cxnSpLocks/>
          </p:cNvCxnSpPr>
          <p:nvPr/>
        </p:nvCxnSpPr>
        <p:spPr>
          <a:xfrm flipV="1">
            <a:off x="4416458" y="3915946"/>
            <a:ext cx="1279688" cy="55236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7FE35A9A-2579-D748-ACAB-FDCE77FB0A82}"/>
              </a:ext>
            </a:extLst>
          </p:cNvPr>
          <p:cNvSpPr/>
          <p:nvPr/>
        </p:nvSpPr>
        <p:spPr>
          <a:xfrm>
            <a:off x="5696146" y="3708866"/>
            <a:ext cx="37433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Modify JPA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on</a:t>
            </a:r>
          </a:p>
          <a:p>
            <a:r>
              <a:rPr lang="de-DE" i="1" dirty="0" err="1">
                <a:solidFill>
                  <a:srgbClr val="9E60B8"/>
                </a:solidFill>
                <a:latin typeface="Source Sans Pro" charset="0"/>
              </a:rPr>
              <a:t>the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</a:rPr>
              <a:t>actual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</a:rPr>
              <a:t>needed</a:t>
            </a:r>
            <a:r>
              <a:rPr lang="de-DE" i="1" dirty="0">
                <a:solidFill>
                  <a:srgbClr val="9E60B8"/>
                </a:solidFill>
                <a:latin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</a:rPr>
              <a:t>data</a:t>
            </a:r>
            <a:endParaRPr lang="de-DE" i="1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4724153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Database </a:t>
            </a:r>
            <a:r>
              <a:rPr lang="de-DE" dirty="0" err="1"/>
              <a:t>access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SelectionSet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Optimize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DB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access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JPA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FetchGraph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66EDD13-6C8F-FD4D-A6CC-C5DCC0C7AD36}"/>
              </a:ext>
            </a:extLst>
          </p:cNvPr>
          <p:cNvSpPr/>
          <p:nvPr/>
        </p:nvSpPr>
        <p:spPr>
          <a:xfrm>
            <a:off x="2236411" y="3240157"/>
            <a:ext cx="477916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useEntityGraph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title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600" dirty="0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title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category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D6A08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6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74667873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3180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Determining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(Default: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(remote)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per-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optimizations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possible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optimized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39736104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Outlook: </a:t>
            </a:r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49970822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67733" y="1224029"/>
            <a:ext cx="9838267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-java-tools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-java-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kickstart.com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57413054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simple POJOs, Schema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Checks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startup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found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0289343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18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GraphQLQueryResolver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Methods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on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classes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must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match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GraphQL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method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" +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still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access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graphl-java's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List&lt;Project&gt;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withTasks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6230410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18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deserialized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taskService.createTask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6113598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parameter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&lt;Project&gt;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parent.getOwnerId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1884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E2C93B20-44F1-F142-B962-5C626F364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775" y="185321"/>
            <a:ext cx="5332449" cy="4418426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 </a:t>
            </a:r>
            <a:r>
              <a:rPr lang="de-DE" dirty="0" err="1"/>
              <a:t>for</a:t>
            </a:r>
            <a:r>
              <a:rPr lang="de-DE" dirty="0"/>
              <a:t> Spring Boot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7BD6486-8EA1-0548-898F-3C70B1EFBEEA}"/>
              </a:ext>
            </a:extLst>
          </p:cNvPr>
          <p:cNvSpPr txBox="1"/>
          <p:nvPr/>
        </p:nvSpPr>
        <p:spPr>
          <a:xfrm>
            <a:off x="203200" y="1026060"/>
            <a:ext cx="95123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71774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 </a:t>
            </a:r>
            <a:r>
              <a:rPr lang="de-DE" dirty="0" err="1"/>
              <a:t>for</a:t>
            </a:r>
            <a:r>
              <a:rPr lang="de-DE" dirty="0"/>
              <a:t> Spring Boot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7BD6486-8EA1-0548-898F-3C70B1EFBEEA}"/>
              </a:ext>
            </a:extLst>
          </p:cNvPr>
          <p:cNvSpPr txBox="1"/>
          <p:nvPr/>
        </p:nvSpPr>
        <p:spPr>
          <a:xfrm>
            <a:off x="203200" y="1026060"/>
            <a:ext cx="95123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automatically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Schema-Files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classpath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automatically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recognized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via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activated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properties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7110542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83B5D82-89FD-A54A-AF15-EFAAFCE76A78}"/>
              </a:ext>
            </a:extLst>
          </p:cNvPr>
          <p:cNvSpPr txBox="1"/>
          <p:nvPr/>
        </p:nvSpPr>
        <p:spPr>
          <a:xfrm>
            <a:off x="203200" y="1026060"/>
            <a:ext cx="95123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Design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improvement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discuss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nothing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1015191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potential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81D1A38-8D4B-5249-A320-86EBBCBD9C06}"/>
              </a:ext>
            </a:extLst>
          </p:cNvPr>
          <p:cNvSpPr/>
          <p:nvPr/>
        </p:nvSpPr>
        <p:spPr>
          <a:xfrm>
            <a:off x="6347149" y="3730734"/>
            <a:ext cx="27838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Lists: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no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filtering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sorting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pagination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!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56B7DA1-A2AE-7143-8973-B6C73EE98371}"/>
              </a:ext>
            </a:extLst>
          </p:cNvPr>
          <p:cNvCxnSpPr>
            <a:cxnSpLocks/>
          </p:cNvCxnSpPr>
          <p:nvPr/>
        </p:nvCxnSpPr>
        <p:spPr>
          <a:xfrm flipH="1">
            <a:off x="5971880" y="3940405"/>
            <a:ext cx="438668" cy="5193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1535661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potential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81D1A38-8D4B-5249-A320-86EBBCBD9C06}"/>
              </a:ext>
            </a:extLst>
          </p:cNvPr>
          <p:cNvSpPr/>
          <p:nvPr/>
        </p:nvSpPr>
        <p:spPr>
          <a:xfrm>
            <a:off x="6601673" y="5333291"/>
            <a:ext cx="27838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Error Handling: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what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do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do,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when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something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goes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wrong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?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56B7DA1-A2AE-7143-8973-B6C73EE98371}"/>
              </a:ext>
            </a:extLst>
          </p:cNvPr>
          <p:cNvCxnSpPr>
            <a:cxnSpLocks/>
          </p:cNvCxnSpPr>
          <p:nvPr/>
        </p:nvCxnSpPr>
        <p:spPr>
          <a:xfrm flipH="1">
            <a:off x="6202837" y="5542962"/>
            <a:ext cx="462235" cy="2215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225291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potential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81D1A38-8D4B-5249-A320-86EBBCBD9C06}"/>
              </a:ext>
            </a:extLst>
          </p:cNvPr>
          <p:cNvSpPr/>
          <p:nvPr/>
        </p:nvSpPr>
        <p:spPr>
          <a:xfrm>
            <a:off x="6601673" y="5333291"/>
            <a:ext cx="27838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Security: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is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allowed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add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Task?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56B7DA1-A2AE-7143-8973-B6C73EE98371}"/>
              </a:ext>
            </a:extLst>
          </p:cNvPr>
          <p:cNvCxnSpPr>
            <a:cxnSpLocks/>
          </p:cNvCxnSpPr>
          <p:nvPr/>
        </p:nvCxnSpPr>
        <p:spPr>
          <a:xfrm flipH="1">
            <a:off x="6202837" y="5542962"/>
            <a:ext cx="462235" cy="2215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1025475"/>
      </p:ext>
    </p:extLst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077549" cy="1329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potential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improve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Dou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ideas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EB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3288978046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pagination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ordering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,...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approaches:Page-based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cursor-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Page-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Pagination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868525423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pagination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ordering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,...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Simplified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Data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453404" y="2000340"/>
            <a:ext cx="820972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&lt;Project&gt;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.of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page.getNumber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page.getTotalElements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page.hasNext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page.hasPrevious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page.getContent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9611449-087B-7148-ABA6-5AA89802EA20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53328421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pagination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ordering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,...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Ordering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=&gt; not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comparable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out-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-box-power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SQL,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desgined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450053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asc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orderBy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ProjectOrderCriteria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 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A6BCDFA-C0A5-BD48-B83B-30050E9D0FAE}"/>
              </a:ext>
            </a:extLst>
          </p:cNvPr>
          <p:cNvSpPr/>
          <p:nvPr/>
        </p:nvSpPr>
        <p:spPr>
          <a:xfrm>
            <a:off x="4310551" y="3285449"/>
            <a:ext cx="514703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1,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20,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orderBy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"title",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asc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)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title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} 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}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676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233583" y="4192318"/>
            <a:ext cx="20891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E86FAC5-17C5-944D-9FA9-2695EB243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3563" y="540858"/>
            <a:ext cx="5498873" cy="3539067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Question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1: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public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not? Do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logged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Security: Secure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4C3FD1-C19D-054C-A000-F188C7FFBBCA}"/>
              </a:ext>
            </a:extLst>
          </p:cNvPr>
          <p:cNvSpPr/>
          <p:nvPr/>
        </p:nvSpPr>
        <p:spPr>
          <a:xfrm>
            <a:off x="1580643" y="3732425"/>
            <a:ext cx="820972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Configuration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SecurityConfiguration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WebSecurityConfigurerAdapter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protected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void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configure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HttpSecurity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http)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http.authorizeRequests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antMatchers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  <a:r>
              <a:rPr lang="de-DE" sz="14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authenticated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93925246"/>
      </p:ext>
    </p:extLst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secure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business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usual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Spring Security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JEE)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696279" y="2911655"/>
            <a:ext cx="820972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@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isAuthenticated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()"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Task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80108" y="3429000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Task!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912676159"/>
      </p:ext>
    </p:extLst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Directives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Java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itself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2658359" y="4197285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directive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@</a:t>
            </a:r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adminOnly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on FIELD_DEFINITION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Mutation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adminOnly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Task!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2164560682"/>
      </p:ext>
    </p:extLst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'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'-Objekt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customize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output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380696833"/>
      </p:ext>
    </p:extLst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44115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(Technical) Errors end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errors-object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Business/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type)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2506045614"/>
      </p:ext>
    </p:extLst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44115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(Technical) Errors end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errors-object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Business/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validation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D9459A-7A2D-FE43-B31F-E019C55BE9E6}"/>
              </a:ext>
            </a:extLst>
          </p:cNvPr>
          <p:cNvSpPr/>
          <p:nvPr/>
        </p:nvSpPr>
        <p:spPr>
          <a:xfrm>
            <a:off x="285595" y="3792202"/>
            <a:ext cx="4953000" cy="76944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Task!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907F913-237E-FF4D-9282-A12BA1CCC914}"/>
              </a:ext>
            </a:extLst>
          </p:cNvPr>
          <p:cNvSpPr/>
          <p:nvPr/>
        </p:nvSpPr>
        <p:spPr>
          <a:xfrm>
            <a:off x="5310101" y="3716788"/>
            <a:ext cx="4953000" cy="246221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AddTaskResult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AddTaskResult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Task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!]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96FD0428-BF65-9C4E-AFEB-1686F46DFE6F}"/>
              </a:ext>
            </a:extLst>
          </p:cNvPr>
          <p:cNvCxnSpPr/>
          <p:nvPr/>
        </p:nvCxnSpPr>
        <p:spPr>
          <a:xfrm>
            <a:off x="4008839" y="4101508"/>
            <a:ext cx="130126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65746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4411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(Technical) Errors end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errors-object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Business/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validation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Union Type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907F913-237E-FF4D-9282-A12BA1CCC914}"/>
              </a:ext>
            </a:extLst>
          </p:cNvPr>
          <p:cNvSpPr/>
          <p:nvPr/>
        </p:nvSpPr>
        <p:spPr>
          <a:xfrm>
            <a:off x="276187" y="3052198"/>
            <a:ext cx="4953000" cy="263149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union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AddTaskResult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AddTaskSuccess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|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AddTaskFailure</a:t>
            </a:r>
            <a:endParaRPr lang="de-DE" sz="1100" b="1" dirty="0">
              <a:solidFill>
                <a:srgbClr val="B58900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1100" b="1" dirty="0">
              <a:solidFill>
                <a:srgbClr val="B58900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AddTaskSuccess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Task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b="1" dirty="0">
              <a:solidFill>
                <a:srgbClr val="B58900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AddTaskFailure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!]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AddTaskResult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EA09BCC-B064-9544-84ED-750080FA78F6}"/>
              </a:ext>
            </a:extLst>
          </p:cNvPr>
          <p:cNvSpPr/>
          <p:nvPr/>
        </p:nvSpPr>
        <p:spPr>
          <a:xfrm>
            <a:off x="5377659" y="3108555"/>
            <a:ext cx="4953000" cy="16158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taskInput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"...")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...on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AddTaskSuccess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...on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AddTaskFailure</a:t>
            </a:r>
            <a:r>
              <a:rPr lang="de-DE" sz="11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8755756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1488758" y="2636022"/>
            <a:ext cx="6928500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 &amp; A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Discussions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Outlook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781385"/>
      </p:ext>
    </p:extLst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9202A6-701C-C347-8823-5E996EB43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OUtlook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C29D97-2BB6-7C48-9C29-170A07876EE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Do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questions</a:t>
            </a:r>
            <a:r>
              <a:rPr lang="de-DE" dirty="0"/>
              <a:t>?</a:t>
            </a:r>
          </a:p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 </a:t>
            </a:r>
            <a:r>
              <a:rPr lang="de-DE" dirty="0" err="1"/>
              <a:t>deeper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?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09384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822723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691898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358221" y="4155994"/>
            <a:ext cx="9189556" cy="155822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Repository: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-java-workshop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api-conf-graphql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Contact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Management App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Architecture</a:t>
            </a:r>
            <a:r>
              <a:rPr lang="de-DE" dirty="0"/>
              <a:t>"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ABCA97B-3BD3-6D4D-AE43-A4EB92122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92" y="2048169"/>
            <a:ext cx="6346897" cy="2259880"/>
          </a:xfrm>
          <a:prstGeom prst="rect">
            <a:avLst/>
          </a:prstGeom>
        </p:spPr>
      </p:pic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6141A470-C5D9-8F46-8384-FD791B0D8DA8}"/>
              </a:ext>
            </a:extLst>
          </p:cNvPr>
          <p:cNvCxnSpPr>
            <a:cxnSpLocks/>
          </p:cNvCxnSpPr>
          <p:nvPr/>
        </p:nvCxnSpPr>
        <p:spPr>
          <a:xfrm flipV="1">
            <a:off x="2454336" y="4308049"/>
            <a:ext cx="0" cy="325223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44E386FB-001F-E04F-9144-1C2B62617614}"/>
              </a:ext>
            </a:extLst>
          </p:cNvPr>
          <p:cNvSpPr/>
          <p:nvPr/>
        </p:nvSpPr>
        <p:spPr>
          <a:xfrm>
            <a:off x="1714592" y="4633272"/>
            <a:ext cx="23590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Project Management </a:t>
            </a:r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Application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http://localhost:5000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GraphQL API </a:t>
            </a:r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-java</a:t>
            </a: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Spring Boot</a:t>
            </a: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JPA (in-memory DB)</a:t>
            </a:r>
            <a:endParaRPr lang="de-DE" sz="1200" dirty="0"/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2B6D6A01-FF00-AE4C-88EF-FC9532245AE1}"/>
              </a:ext>
            </a:extLst>
          </p:cNvPr>
          <p:cNvCxnSpPr>
            <a:cxnSpLocks/>
          </p:cNvCxnSpPr>
          <p:nvPr/>
        </p:nvCxnSpPr>
        <p:spPr>
          <a:xfrm flipV="1">
            <a:off x="6889648" y="4326903"/>
            <a:ext cx="0" cy="325223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0DAB85A-098C-944A-BFD9-353DDA50B89F}"/>
              </a:ext>
            </a:extLst>
          </p:cNvPr>
          <p:cNvSpPr/>
          <p:nvPr/>
        </p:nvSpPr>
        <p:spPr>
          <a:xfrm>
            <a:off x="6149904" y="4652126"/>
            <a:ext cx="235905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User (Micro-)Service</a:t>
            </a: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  <a:hlinkClick r:id="rId4"/>
              </a:rPr>
              <a:t>http://localhost:5010/users/{id}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REST API</a:t>
            </a:r>
          </a:p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77"/>
              </a:rPr>
              <a:t>Spring Boot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trainer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Workshops, Coaching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754932" y="5212366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81E820-4CF4-3149-8ABF-F311E2FD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2" y="2451560"/>
            <a:ext cx="1861194" cy="27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1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Use-case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34777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0" y="1295659"/>
            <a:ext cx="740153" cy="17533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222008"/>
            <a:ext cx="740153" cy="531685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E050F4-10A2-9645-A2A2-E3EC51EDB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83" y="1976980"/>
            <a:ext cx="4434100" cy="3562078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72570" y="1566464"/>
            <a:ext cx="2565075" cy="196470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5025483" y="5088108"/>
            <a:ext cx="3063638" cy="63951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3674818" y="3055434"/>
            <a:ext cx="4414303" cy="1166574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77423B1-ABB8-194A-9EAE-9A6AF5AE97D1}"/>
              </a:ext>
            </a:extLst>
          </p:cNvPr>
          <p:cNvSpPr/>
          <p:nvPr/>
        </p:nvSpPr>
        <p:spPr>
          <a:xfrm>
            <a:off x="8299432" y="5653376"/>
            <a:ext cx="740153" cy="80913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Use-case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763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Use-case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90AF68D-2AB0-C64D-9E1B-845788F14440}"/>
              </a:ext>
            </a:extLst>
          </p:cNvPr>
          <p:cNvSpPr/>
          <p:nvPr/>
        </p:nvSpPr>
        <p:spPr>
          <a:xfrm>
            <a:off x="440403" y="6036972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Data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is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queried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and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requested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, not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endpoints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7068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 Cases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>
                <a:latin typeface="Source Sans Pro" panose="020B0503030403020204" pitchFamily="34" charset="77"/>
              </a:rPr>
              <a:t>Possible</a:t>
            </a:r>
            <a:r>
              <a:rPr lang="de-DE" dirty="0">
                <a:latin typeface="Source Sans Pro" panose="020B0503030403020204" pitchFamily="34" charset="77"/>
              </a:rPr>
              <a:t> </a:t>
            </a:r>
            <a:r>
              <a:rPr lang="de-DE" dirty="0" err="1">
                <a:latin typeface="Source Sans Pro" panose="020B0503030403020204" pitchFamily="34" charset="77"/>
              </a:rPr>
              <a:t>reasons</a:t>
            </a:r>
            <a:r>
              <a:rPr lang="de-DE" dirty="0">
                <a:latin typeface="Source Sans Pro" panose="020B0503030403020204" pitchFamily="34" charset="77"/>
              </a:rPr>
              <a:t> </a:t>
            </a:r>
            <a:r>
              <a:rPr lang="de-DE" dirty="0" err="1">
                <a:latin typeface="Source Sans Pro" panose="020B0503030403020204" pitchFamily="34" charset="77"/>
              </a:rPr>
              <a:t>for</a:t>
            </a:r>
            <a:r>
              <a:rPr lang="de-DE" dirty="0">
                <a:latin typeface="Source Sans Pro" panose="020B0503030403020204" pitchFamily="34" charset="77"/>
              </a:rPr>
              <a:t> GraphQL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Different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use-cases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different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Multiple </a:t>
            </a:r>
            <a:r>
              <a:rPr lang="de-DE" dirty="0" err="1">
                <a:latin typeface="Source Sans Pro" panose="020B0503030403020204" pitchFamily="34" charset="77"/>
              </a:rPr>
              <a:t>views</a:t>
            </a:r>
            <a:r>
              <a:rPr lang="de-DE" dirty="0">
                <a:latin typeface="Source Sans Pro" panose="020B0503030403020204" pitchFamily="34" charset="77"/>
              </a:rPr>
              <a:t> in </a:t>
            </a:r>
            <a:r>
              <a:rPr lang="de-DE" dirty="0" err="1">
                <a:latin typeface="Source Sans Pro" panose="020B0503030403020204" pitchFamily="34" charset="77"/>
              </a:rPr>
              <a:t>the</a:t>
            </a:r>
            <a:r>
              <a:rPr lang="de-DE" dirty="0">
                <a:latin typeface="Source Sans Pro" panose="020B0503030403020204" pitchFamily="34" charset="77"/>
              </a:rPr>
              <a:t> </a:t>
            </a:r>
            <a:r>
              <a:rPr lang="de-DE" dirty="0" err="1">
                <a:latin typeface="Source Sans Pro" panose="020B0503030403020204" pitchFamily="34" charset="77"/>
              </a:rPr>
              <a:t>frontend</a:t>
            </a:r>
            <a:endParaRPr lang="de-DE" dirty="0">
              <a:latin typeface="Source Sans Pro" panose="020B0503030403020204" pitchFamily="34" charset="77"/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Multiple different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clients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(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public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API?)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can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enhanced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independent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of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(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more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less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Client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only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consumes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explizitly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queried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fields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Overall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view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of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Type-safe API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wanted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(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example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code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generation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5099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makes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statement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like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decision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decide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application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like</a:t>
            </a: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    GraphQL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technology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2323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makes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statement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like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decision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We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decide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how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the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API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of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our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application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looks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like</a:t>
            </a: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    GraphQL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technology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⛔️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people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who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can't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make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up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their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minds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"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8752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REST/HTTP APIs?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025249"/>
                </a:solidFill>
              </a:rPr>
              <a:t>🤔 </a:t>
            </a:r>
            <a:r>
              <a:rPr lang="de-DE" b="0" dirty="0" err="1">
                <a:solidFill>
                  <a:srgbClr val="025249"/>
                </a:solidFill>
              </a:rPr>
              <a:t>How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would</a:t>
            </a:r>
            <a:r>
              <a:rPr lang="de-DE" b="0" dirty="0">
                <a:solidFill>
                  <a:srgbClr val="025249"/>
                </a:solidFill>
              </a:rPr>
              <a:t> a REST/HTTP API </a:t>
            </a:r>
            <a:r>
              <a:rPr lang="de-DE" b="0" dirty="0" err="1">
                <a:solidFill>
                  <a:srgbClr val="025249"/>
                </a:solidFill>
              </a:rPr>
              <a:t>look</a:t>
            </a:r>
            <a:r>
              <a:rPr lang="de-DE" b="0" dirty="0">
                <a:solidFill>
                  <a:srgbClr val="025249"/>
                </a:solidFill>
              </a:rPr>
              <a:t> like?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025249"/>
                </a:solidFill>
              </a:rPr>
              <a:t>🤔 </a:t>
            </a:r>
            <a:r>
              <a:rPr lang="de-DE" b="0" dirty="0" err="1">
                <a:solidFill>
                  <a:srgbClr val="025249"/>
                </a:solidFill>
              </a:rPr>
              <a:t>What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would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be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pros</a:t>
            </a:r>
            <a:r>
              <a:rPr lang="de-DE" b="0" dirty="0">
                <a:solidFill>
                  <a:srgbClr val="025249"/>
                </a:solidFill>
              </a:rPr>
              <a:t>/</a:t>
            </a:r>
            <a:r>
              <a:rPr lang="de-DE" b="0" dirty="0" err="1">
                <a:solidFill>
                  <a:srgbClr val="025249"/>
                </a:solidFill>
              </a:rPr>
              <a:t>cons</a:t>
            </a:r>
            <a:r>
              <a:rPr lang="de-DE" b="0" dirty="0">
                <a:solidFill>
                  <a:srgbClr val="025249"/>
                </a:solidFill>
              </a:rPr>
              <a:t>?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878" y="2457519"/>
            <a:ext cx="2433323" cy="1954779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67852E4-D5D8-8A48-832C-C2F46AB5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4389" y="2457519"/>
            <a:ext cx="2418611" cy="1942961"/>
          </a:xfrm>
          <a:prstGeom prst="rect">
            <a:avLst/>
          </a:prstGeom>
        </p:spPr>
      </p:pic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34CC0E26-3989-FD49-A120-6F0FA9F8C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2867" y="4605739"/>
            <a:ext cx="2644794" cy="198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0955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The GraphQL Query Language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304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263668A-16BC-C54E-A0F1-9723B402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52611"/>
            <a:ext cx="2419350" cy="31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314212" y="4402637"/>
            <a:ext cx="9185388" cy="2135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43D629-79B9-F84E-ACF9-D568D2AB7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35" y="1238054"/>
            <a:ext cx="4517272" cy="2807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845957" y="420867"/>
            <a:ext cx="821410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3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who</a:t>
            </a:r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0" y="1689534"/>
            <a:ext cx="9906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introduce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yourself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background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do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experience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expectations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questions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today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55F0BF17-1728-2F46-9053-242B63FB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96279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Result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6506FC8-564C-714A-B14D-332F1C5E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504950"/>
            <a:ext cx="6438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A8A5A5-34A4-A94F-A5EC-9D8640093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665" y="2338917"/>
            <a:ext cx="4707467" cy="427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subsets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39F60EA-8165-2249-B37B-2AD6F16E15AC}"/>
              </a:ext>
            </a:extLst>
          </p:cNvPr>
          <p:cNvSpPr/>
          <p:nvPr/>
        </p:nvSpPr>
        <p:spPr>
          <a:xfrm>
            <a:off x="2608475" y="2222159"/>
            <a:ext cx="4953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on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2935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subsets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39F60EA-8165-2249-B37B-2AD6F16E15AC}"/>
              </a:ext>
            </a:extLst>
          </p:cNvPr>
          <p:cNvSpPr/>
          <p:nvPr/>
        </p:nvSpPr>
        <p:spPr>
          <a:xfrm>
            <a:off x="2608475" y="2222159"/>
            <a:ext cx="4953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on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...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6B20FE9-CD75-6646-9503-5D583D074F6F}"/>
              </a:ext>
            </a:extLst>
          </p:cNvPr>
          <p:cNvSpPr/>
          <p:nvPr/>
        </p:nvSpPr>
        <p:spPr>
          <a:xfrm>
            <a:off x="849612" y="3921954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User!</a:t>
            </a: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07D39D2-417A-DB44-AC3A-BE5F4AB4B8B8}"/>
              </a:ext>
            </a:extLst>
          </p:cNvPr>
          <p:cNvCxnSpPr>
            <a:cxnSpLocks/>
          </p:cNvCxnSpPr>
          <p:nvPr/>
        </p:nvCxnSpPr>
        <p:spPr>
          <a:xfrm flipH="1" flipV="1">
            <a:off x="1484722" y="4091231"/>
            <a:ext cx="1563503" cy="1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1030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subsets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39F60EA-8165-2249-B37B-2AD6F16E15AC}"/>
              </a:ext>
            </a:extLst>
          </p:cNvPr>
          <p:cNvSpPr/>
          <p:nvPr/>
        </p:nvSpPr>
        <p:spPr>
          <a:xfrm>
            <a:off x="2608475" y="2222159"/>
            <a:ext cx="4953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on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...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...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6B20FE9-CD75-6646-9503-5D583D074F6F}"/>
              </a:ext>
            </a:extLst>
          </p:cNvPr>
          <p:cNvSpPr/>
          <p:nvPr/>
        </p:nvSpPr>
        <p:spPr>
          <a:xfrm>
            <a:off x="849612" y="3921954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User!</a:t>
            </a: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07D39D2-417A-DB44-AC3A-BE5F4AB4B8B8}"/>
              </a:ext>
            </a:extLst>
          </p:cNvPr>
          <p:cNvCxnSpPr>
            <a:cxnSpLocks/>
          </p:cNvCxnSpPr>
          <p:nvPr/>
        </p:nvCxnSpPr>
        <p:spPr>
          <a:xfrm flipH="1" flipV="1">
            <a:off x="1484722" y="4091231"/>
            <a:ext cx="1563503" cy="1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CA385A29-FF79-1A4F-91B1-3D650772C6E3}"/>
              </a:ext>
            </a:extLst>
          </p:cNvPr>
          <p:cNvSpPr/>
          <p:nvPr/>
        </p:nvSpPr>
        <p:spPr>
          <a:xfrm>
            <a:off x="859039" y="4996610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User!</a:t>
            </a:r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0C736286-98EE-EB47-8F28-D6C1CFC9ADA3}"/>
              </a:ext>
            </a:extLst>
          </p:cNvPr>
          <p:cNvCxnSpPr>
            <a:cxnSpLocks/>
          </p:cNvCxnSpPr>
          <p:nvPr/>
        </p:nvCxnSpPr>
        <p:spPr>
          <a:xfrm flipH="1" flipV="1">
            <a:off x="1494149" y="5165887"/>
            <a:ext cx="1563503" cy="1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9392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subsets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AD4982DD-5E3F-EA49-BF70-DA7B11EBC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831" y="2529729"/>
            <a:ext cx="6380375" cy="376691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7D9823BF-4F10-944E-9A6B-E249E7A3A71D}"/>
              </a:ext>
            </a:extLst>
          </p:cNvPr>
          <p:cNvCxnSpPr>
            <a:cxnSpLocks/>
          </p:cNvCxnSpPr>
          <p:nvPr/>
        </p:nvCxnSpPr>
        <p:spPr>
          <a:xfrm flipH="1">
            <a:off x="3676455" y="4166647"/>
            <a:ext cx="1819372" cy="443059"/>
          </a:xfrm>
          <a:prstGeom prst="straightConnector1">
            <a:avLst/>
          </a:prstGeom>
          <a:ln w="19050">
            <a:solidFill>
              <a:srgbClr val="EF7D1D"/>
            </a:solidFill>
            <a:prstDash val="sysDash"/>
            <a:headEnd type="triangl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F82E328-26BD-9E4E-924A-4FCE7097F888}"/>
              </a:ext>
            </a:extLst>
          </p:cNvPr>
          <p:cNvCxnSpPr>
            <a:cxnSpLocks/>
          </p:cNvCxnSpPr>
          <p:nvPr/>
        </p:nvCxnSpPr>
        <p:spPr>
          <a:xfrm flipH="1">
            <a:off x="3742442" y="4892511"/>
            <a:ext cx="2017335" cy="339364"/>
          </a:xfrm>
          <a:prstGeom prst="straightConnector1">
            <a:avLst/>
          </a:prstGeom>
          <a:ln w="19050">
            <a:solidFill>
              <a:srgbClr val="EF7D1D"/>
            </a:solidFill>
            <a:prstDash val="sysDash"/>
            <a:headEnd type="triangl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265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Variables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insert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placeholders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prepared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statements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They're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send in a separate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object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server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919174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Variables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insert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placeholders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prepared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statements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They're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send in a separate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object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server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CD3273D-A6F6-7745-8A4D-27AE2C5FB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155" y="3315918"/>
            <a:ext cx="4882367" cy="386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214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BB911D4-95AB-4D46-96AB-E49F3D49A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483" y="3096437"/>
            <a:ext cx="4288118" cy="33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DEC509B-4049-9640-BEC0-ED1735FD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132" y="2393949"/>
            <a:ext cx="5297735" cy="392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Why</a:t>
            </a:r>
            <a:r>
              <a:rPr lang="de-DE" dirty="0">
                <a:solidFill>
                  <a:srgbClr val="025249"/>
                </a:solidFill>
              </a:rPr>
              <a:t> GraphQL?  Basics </a:t>
            </a:r>
            <a:r>
              <a:rPr lang="de-DE" dirty="0" err="1">
                <a:solidFill>
                  <a:srgbClr val="025249"/>
                </a:solidFill>
              </a:rPr>
              <a:t>and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motivation</a:t>
            </a: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de-DE" dirty="0">
                <a:solidFill>
                  <a:srgbClr val="025249"/>
                </a:solidFill>
              </a:rPr>
              <a:t>GraphQL </a:t>
            </a:r>
            <a:r>
              <a:rPr lang="de-DE" dirty="0" err="1">
                <a:solidFill>
                  <a:srgbClr val="025249"/>
                </a:solidFill>
              </a:rPr>
              <a:t>for</a:t>
            </a:r>
            <a:r>
              <a:rPr lang="de-DE" dirty="0">
                <a:solidFill>
                  <a:srgbClr val="025249"/>
                </a:solidFill>
              </a:rPr>
              <a:t> Java </a:t>
            </a:r>
            <a:r>
              <a:rPr lang="de-DE" dirty="0" err="1">
                <a:solidFill>
                  <a:srgbClr val="025249"/>
                </a:solidFill>
              </a:rPr>
              <a:t>Applications</a:t>
            </a:r>
            <a:endParaRPr lang="de-DE" dirty="0">
              <a:solidFill>
                <a:srgbClr val="025249"/>
              </a:solidFill>
            </a:endParaRPr>
          </a:p>
          <a:p>
            <a:pPr algn="ctr"/>
            <a:r>
              <a:rPr lang="de-DE" b="0" dirty="0" err="1">
                <a:solidFill>
                  <a:srgbClr val="025249"/>
                </a:solidFill>
              </a:rPr>
              <a:t>Implementing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your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own</a:t>
            </a:r>
            <a:r>
              <a:rPr lang="de-DE" b="0" dirty="0">
                <a:solidFill>
                  <a:srgbClr val="025249"/>
                </a:solidFill>
              </a:rPr>
              <a:t> API</a:t>
            </a:r>
          </a:p>
          <a:p>
            <a:pPr algn="ctr"/>
            <a:r>
              <a:rPr lang="de-DE" b="0" dirty="0" err="1">
                <a:solidFill>
                  <a:srgbClr val="025249"/>
                </a:solidFill>
              </a:rPr>
              <a:t>Optimizations</a:t>
            </a:r>
            <a:endParaRPr lang="de-DE" b="0" dirty="0">
              <a:solidFill>
                <a:srgbClr val="025249"/>
              </a:solidFill>
            </a:endParaRPr>
          </a:p>
          <a:p>
            <a:pPr algn="ctr"/>
            <a:r>
              <a:rPr lang="de-DE" b="0" dirty="0">
                <a:solidFill>
                  <a:srgbClr val="025249"/>
                </a:solidFill>
              </a:rPr>
              <a:t>Outlook: different </a:t>
            </a:r>
            <a:r>
              <a:rPr lang="de-DE" b="0" dirty="0" err="1">
                <a:solidFill>
                  <a:srgbClr val="025249"/>
                </a:solidFill>
              </a:rPr>
              <a:t>frameworks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for</a:t>
            </a:r>
            <a:r>
              <a:rPr lang="de-DE" b="0" dirty="0">
                <a:solidFill>
                  <a:srgbClr val="025249"/>
                </a:solidFill>
              </a:rPr>
              <a:t> Java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3. Q&amp;A, </a:t>
            </a:r>
            <a:r>
              <a:rPr lang="de-DE" dirty="0" err="1">
                <a:solidFill>
                  <a:srgbClr val="025249"/>
                </a:solidFill>
              </a:rPr>
              <a:t>Discussions</a:t>
            </a: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At </a:t>
            </a:r>
            <a:r>
              <a:rPr lang="de-DE" dirty="0" err="1">
                <a:solidFill>
                  <a:srgbClr val="025249"/>
                </a:solidFill>
              </a:rPr>
              <a:t>any</a:t>
            </a:r>
            <a:r>
              <a:rPr lang="de-DE" dirty="0">
                <a:solidFill>
                  <a:srgbClr val="025249"/>
                </a:solidFill>
              </a:rPr>
              <a:t> time: </a:t>
            </a:r>
            <a:r>
              <a:rPr lang="de-DE" i="1" dirty="0" err="1">
                <a:solidFill>
                  <a:srgbClr val="025249"/>
                </a:solidFill>
              </a:rPr>
              <a:t>your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questions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and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discussions</a:t>
            </a:r>
            <a:r>
              <a:rPr lang="de-DE" dirty="0">
                <a:solidFill>
                  <a:srgbClr val="025249"/>
                </a:solidFill>
              </a:rPr>
              <a:t>! 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 err="1">
                <a:solidFill>
                  <a:srgbClr val="025249"/>
                </a:solidFill>
              </a:rPr>
              <a:t>Please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don't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hesitate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to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participate</a:t>
            </a:r>
            <a:r>
              <a:rPr lang="de-DE" dirty="0">
                <a:solidFill>
                  <a:srgbClr val="025249"/>
                </a:solidFill>
              </a:rPr>
              <a:t> via </a:t>
            </a:r>
            <a:r>
              <a:rPr lang="de-DE" dirty="0" err="1">
                <a:solidFill>
                  <a:srgbClr val="025249"/>
                </a:solidFill>
              </a:rPr>
              <a:t>chat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or</a:t>
            </a:r>
            <a:r>
              <a:rPr lang="de-DE" dirty="0">
                <a:solidFill>
                  <a:srgbClr val="025249"/>
                </a:solidFill>
              </a:rPr>
              <a:t> </a:t>
            </a:r>
            <a:r>
              <a:rPr lang="de-DE" dirty="0" err="1">
                <a:solidFill>
                  <a:srgbClr val="025249"/>
                </a:solidFill>
              </a:rPr>
              <a:t>audio</a:t>
            </a:r>
            <a:r>
              <a:rPr lang="de-DE" dirty="0">
                <a:solidFill>
                  <a:srgbClr val="02524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919845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running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Queries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Familiarise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yourself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1005EFB-CEA8-0649-8079-A9A3DE273175}"/>
              </a:ext>
            </a:extLst>
          </p:cNvPr>
          <p:cNvSpPr txBox="1"/>
          <p:nvPr/>
        </p:nvSpPr>
        <p:spPr>
          <a:xfrm>
            <a:off x="203200" y="1601794"/>
            <a:ext cx="9499600" cy="5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machine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I'll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copy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URL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to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the</a:t>
            </a:r>
            <a:r>
              <a:rPr lang="de-DE" sz="2400" b="1" i="1" dirty="0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Code Pro Medium" panose="020B0509030403020204" pitchFamily="49" charset="0"/>
                <a:cs typeface="Source Sans Pro" charset="0"/>
              </a:rPr>
              <a:t>chat</a:t>
            </a:r>
            <a:endParaRPr lang="de-DE" sz="2400" b="1" i="1" dirty="0">
              <a:solidFill>
                <a:srgbClr val="9E60B8"/>
              </a:solidFill>
              <a:latin typeface="Source Sans Pro Semibold" panose="020B0503030403020204" pitchFamily="34" charset="0"/>
              <a:ea typeface="Source Code Pro Medium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Explore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management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u="sng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Execute a Query,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IDs)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Pick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execute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Mutation,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Variable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zoom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ready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🙋</a:t>
            </a:r>
          </a:p>
        </p:txBody>
      </p:sp>
    </p:spTree>
    <p:extLst>
      <p:ext uri="{BB962C8B-B14F-4D97-AF65-F5344CB8AC3E}">
        <p14:creationId xmlns:p14="http://schemas.microsoft.com/office/powerpoint/2010/main" val="241707425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Normaly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 POST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enormous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REST...)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http://localhost:5000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</a:t>
            </a:r>
            <a:endParaRPr lang="de-DE" sz="16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2692933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three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417403"/>
            <a:ext cx="869594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159667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could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still HTTP 200 !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417403"/>
            <a:ext cx="869594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86992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Response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extensions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proprietary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logging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debugging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417403"/>
            <a:ext cx="869594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8060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0AFF804-4E0D-4342-A481-F8FD517BA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71" y="3429000"/>
            <a:ext cx="7596824" cy="312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1: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Pure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independent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JEE)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feels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uncommon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workshop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2: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GraphQL, not Spring/JEE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requirements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comparable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Controller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Spring/JEE)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Modular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several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further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exists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Servlets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autoconfiguration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Workshop,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Servlet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https://www.graphql-java-kickstart.com/servlet/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930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Today...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95634"/>
            <a:ext cx="9499600" cy="552382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9.00 – 10.30 Workshop Part I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b="0" dirty="0">
                <a:solidFill>
                  <a:srgbClr val="025249"/>
                </a:solidFill>
              </a:rPr>
              <a:t>10.30 – 11.00 Coffee Break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11.00 – 12.30 Workshop Part II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b="0" dirty="0">
                <a:solidFill>
                  <a:srgbClr val="025249"/>
                </a:solidFill>
              </a:rPr>
              <a:t>12.30 – 13.30 Lunch 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13.30 – 15.00 Workshop Part III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b="0" dirty="0">
                <a:solidFill>
                  <a:srgbClr val="025249"/>
                </a:solidFill>
              </a:rPr>
              <a:t>15.00 – 15.30 Coffee Break</a:t>
            </a:r>
          </a:p>
          <a:p>
            <a:pPr marL="0" indent="0" algn="ctr">
              <a:buNone/>
            </a:pPr>
            <a:endParaRPr lang="de-DE" b="0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15.30 –  17.00 Workshop Part IV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10809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 3: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eclipse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2020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Wildfly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Open Liberty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3479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4: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 (!)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Popular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?) Gateway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GraphQL APIs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3875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6394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0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only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DI, ...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relation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JavaEE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Spring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there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are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various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projects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integrating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JavaEE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/ Spring</a:t>
            </a:r>
            <a:endParaRPr lang="de-DE" sz="16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2402075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development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GraphQL API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describes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Responses)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2312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6431398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>
            <a:off x="4472448" y="2566938"/>
            <a:ext cx="19589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431397" y="29618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>
            <a:off x="6208146" y="3155464"/>
            <a:ext cx="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564955E-7C2D-0242-BEC3-99198E3E83AF}"/>
              </a:ext>
            </a:extLst>
          </p:cNvPr>
          <p:cNvCxnSpPr>
            <a:cxnSpLocks/>
          </p:cNvCxnSpPr>
          <p:nvPr/>
        </p:nvCxnSpPr>
        <p:spPr>
          <a:xfrm flipH="1">
            <a:off x="6089515" y="3117029"/>
            <a:ext cx="34188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EAEC526C-6EBB-D44D-8823-537D1A763451}"/>
              </a:ext>
            </a:extLst>
          </p:cNvPr>
          <p:cNvSpPr/>
          <p:nvPr/>
        </p:nvSpPr>
        <p:spPr>
          <a:xfrm>
            <a:off x="203200" y="4824569"/>
            <a:ext cx="9151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u="sng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Scalar</a:t>
            </a:r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u="sng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types</a:t>
            </a:r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:</a:t>
            </a:r>
            <a:endParaRPr lang="de-DE" sz="1600" b="1" u="sng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Float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 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Serialized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, but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it's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value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never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get's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interpreted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somehow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603704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21804" y="3599946"/>
            <a:ext cx="403043" cy="93314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to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other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4709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[Task!]!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033363" y="352332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540506" y="3663419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914088" y="6132133"/>
            <a:ext cx="2187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132886" y="3920247"/>
            <a:ext cx="0" cy="221188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88615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4797817" y="428606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and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their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>
            <a:off x="5229221" y="4088645"/>
            <a:ext cx="0" cy="2498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24CE2559-0610-624D-886E-E1000AB00061}"/>
              </a:ext>
            </a:extLst>
          </p:cNvPr>
          <p:cNvSpPr/>
          <p:nvPr/>
        </p:nvSpPr>
        <p:spPr>
          <a:xfrm>
            <a:off x="3934136" y="3802558"/>
            <a:ext cx="1727362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769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7" y="2187709"/>
            <a:ext cx="6708888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Basics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Enumeration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similiar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to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Java)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2869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toBeFinished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Enumeration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1CE6EB3A-1D82-1C46-B80E-CB72AA80BA58}"/>
              </a:ext>
            </a:extLst>
          </p:cNvPr>
          <p:cNvSpPr/>
          <p:nvPr/>
        </p:nvSpPr>
        <p:spPr>
          <a:xfrm>
            <a:off x="6712044" y="3937482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Input-Type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(für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complex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Field </a:t>
            </a:r>
            <a:r>
              <a:rPr lang="de-DE" sz="16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arguments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1C8DC4B-FFD2-BC4D-840B-68CBFB37F6DB}"/>
              </a:ext>
            </a:extLst>
          </p:cNvPr>
          <p:cNvCxnSpPr>
            <a:cxnSpLocks/>
          </p:cNvCxnSpPr>
          <p:nvPr/>
        </p:nvCxnSpPr>
        <p:spPr>
          <a:xfrm flipH="1">
            <a:off x="4851400" y="4208361"/>
            <a:ext cx="179493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6882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Query 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92202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D9B6F59-2099-6844-B9FC-71B8FE0B28D3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9532069-7E60-7C49-BEB2-8A7FB2B94891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329524E-7F43-CB4E-A3E4-2B2CAD7BF21A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41205791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onTaskChange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B9C6F9B-D294-754B-8FA5-1F5815F69E16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1ADF8EA-948A-BB4E-A98F-CCC1957F21CC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039209B1-F52C-A947-98CE-FFFFCCD2E5D7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16197757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67203" y="309643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A **Project**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consists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**Tasks**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# The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unique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this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"""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Get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null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not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Documentation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(like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Javadoc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#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blockwise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""",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also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Markdown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formatting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61540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Root-Fields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"Project")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6FCF2E6-1E0F-B847-BF07-D060089CB0A9}"/>
              </a:ext>
            </a:extLst>
          </p:cNvPr>
          <p:cNvSpPr/>
          <p:nvPr/>
        </p:nvSpPr>
        <p:spPr>
          <a:xfrm>
            <a:off x="4749800" y="2220013"/>
            <a:ext cx="4953000" cy="45243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"A **Project**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central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.\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\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nIt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**User**\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have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0..n **Tasks**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assigned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it. Projects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grouped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**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**\nto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make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management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easier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null,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"type":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497240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Evolution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Fields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always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are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explicitly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anytime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without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harm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46519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New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65491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45898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Evolution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Fields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always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are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explicitly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anytime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without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harm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"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"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old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not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anylonger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Usage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clients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tracked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analyzed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46519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New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65491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704E9F-3C01-BA4D-8BA1-40A8AFC1A732}"/>
              </a:ext>
            </a:extLst>
          </p:cNvPr>
          <p:cNvSpPr/>
          <p:nvPr/>
        </p:nvSpPr>
        <p:spPr>
          <a:xfrm>
            <a:off x="7947405" y="5428299"/>
            <a:ext cx="10798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directive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C17F1A9-3840-E941-AE45-16BD3FB7D730}"/>
              </a:ext>
            </a:extLst>
          </p:cNvPr>
          <p:cNvCxnSpPr>
            <a:cxnSpLocks/>
          </p:cNvCxnSpPr>
          <p:nvPr/>
        </p:nvCxnSpPr>
        <p:spPr>
          <a:xfrm flipV="1">
            <a:off x="8422018" y="5102919"/>
            <a:ext cx="0" cy="32538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190603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48944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-files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17300" y="2228895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88189" y="2228895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Query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416052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92730" y="3173352"/>
            <a:ext cx="4320539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queries.graphqls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ping: String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project.graphqls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Project { ...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extend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type </a:t>
            </a:r>
            <a:r>
              <a:rPr lang="de-DE" sz="1625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Modular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split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across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several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files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extended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files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96780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Preparation</a:t>
            </a: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excercise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setup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together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step-by-step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85894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447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Setup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Workspace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-date: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git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clone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https://github.com/nilshartmann/graphql-java-workshop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otherwise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pull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latest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</a:rPr>
            </a:br>
            <a:br>
              <a:rPr lang="de-DE" sz="20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</a:b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git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pull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 startAt="2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you're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done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raise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in Zoom 🙋</a:t>
            </a:r>
          </a:p>
        </p:txBody>
      </p:sp>
    </p:spTree>
    <p:extLst>
      <p:ext uri="{BB962C8B-B14F-4D97-AF65-F5344CB8AC3E}">
        <p14:creationId xmlns:p14="http://schemas.microsoft.com/office/powerpoint/2010/main" val="107617531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0253B033-8F67-5141-8BE6-9F7FA5A80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2262177"/>
            <a:ext cx="4554985" cy="3408046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4627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Workshop Repository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03AD540-4547-1145-9945-AE83F7676425}"/>
              </a:ext>
            </a:extLst>
          </p:cNvPr>
          <p:cNvSpPr/>
          <p:nvPr/>
        </p:nvSpPr>
        <p:spPr>
          <a:xfrm>
            <a:off x="5240956" y="3657822"/>
            <a:ext cx="4953000" cy="3754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Solutions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excercices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C510E4-7A1F-2C4B-B0DF-AD346BCE1331}"/>
              </a:ext>
            </a:extLst>
          </p:cNvPr>
          <p:cNvSpPr/>
          <p:nvPr/>
        </p:nvSpPr>
        <p:spPr>
          <a:xfrm>
            <a:off x="5198535" y="5015096"/>
            <a:ext cx="4953000" cy="3754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 Service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34F15E7-7BBB-754E-8134-F95623E2B694}"/>
              </a:ext>
            </a:extLst>
          </p:cNvPr>
          <p:cNvSpPr/>
          <p:nvPr/>
        </p:nvSpPr>
        <p:spPr>
          <a:xfrm>
            <a:off x="5198535" y="4232398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 Project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6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3FD0F33-60E5-F94E-B583-90D04A20F6BF}"/>
              </a:ext>
            </a:extLst>
          </p:cNvPr>
          <p:cNvSpPr txBox="1"/>
          <p:nvPr/>
        </p:nvSpPr>
        <p:spPr>
          <a:xfrm>
            <a:off x="203200" y="1026060"/>
            <a:ext cx="9906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Preparation</a:t>
            </a: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DE24A19-C519-6A45-A470-8173459BCBC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539006" y="3845566"/>
            <a:ext cx="701950" cy="10302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012E5398-C7B8-2A4B-BB0B-A21B5821D11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4665045" y="3845566"/>
            <a:ext cx="575911" cy="385943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>
            <a:off x="2883302" y="5202840"/>
            <a:ext cx="2289355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353733" y="4578047"/>
            <a:ext cx="2818924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9D387ED1-1A8F-524F-9F4C-42EAD6261FD9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3874416" y="3617174"/>
            <a:ext cx="1366540" cy="228392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92646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0253B033-8F67-5141-8BE6-9F7FA5A80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2262177"/>
            <a:ext cx="4554985" cy="3408046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8156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1: Start User Service</a:t>
            </a:r>
          </a:p>
          <a:p>
            <a:pPr>
              <a:lnSpc>
                <a:spcPct val="120000"/>
              </a:lnSpc>
            </a:pPr>
            <a:endParaRPr lang="de-DE" sz="2000" b="1" u="sng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3FD0F33-60E5-F94E-B583-90D04A20F6BF}"/>
              </a:ext>
            </a:extLst>
          </p:cNvPr>
          <p:cNvSpPr txBox="1"/>
          <p:nvPr/>
        </p:nvSpPr>
        <p:spPr>
          <a:xfrm>
            <a:off x="203200" y="1026060"/>
            <a:ext cx="9906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Preparation</a:t>
            </a: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878A485-14CD-E544-81DE-1FD7DC47EFC7}"/>
              </a:ext>
            </a:extLst>
          </p:cNvPr>
          <p:cNvSpPr/>
          <p:nvPr/>
        </p:nvSpPr>
        <p:spPr>
          <a:xfrm>
            <a:off x="5095993" y="4267887"/>
            <a:ext cx="4953000" cy="244374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Bash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/Shell/Command Line 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needed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Run: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    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./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gradlew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bootRun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 User Service API: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http://localhost:5010/users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Service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🙋</a:t>
            </a:r>
          </a:p>
        </p:txBody>
      </p: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8A9BE815-FE68-6E4E-9278-883C342395C6}"/>
              </a:ext>
            </a:extLst>
          </p:cNvPr>
          <p:cNvCxnSpPr>
            <a:cxnSpLocks/>
          </p:cNvCxnSpPr>
          <p:nvPr/>
        </p:nvCxnSpPr>
        <p:spPr>
          <a:xfrm flipH="1">
            <a:off x="2853734" y="4473019"/>
            <a:ext cx="2242259" cy="731666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689AF671-9487-DF41-A610-BB59B4944286}"/>
              </a:ext>
            </a:extLst>
          </p:cNvPr>
          <p:cNvSpPr/>
          <p:nvPr/>
        </p:nvSpPr>
        <p:spPr>
          <a:xfrm>
            <a:off x="1254453" y="5055550"/>
            <a:ext cx="1599279" cy="300479"/>
          </a:xfrm>
          <a:prstGeom prst="rect">
            <a:avLst/>
          </a:prstGeom>
          <a:noFill/>
          <a:ln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490402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0253B033-8F67-5141-8BE6-9F7FA5A80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2262177"/>
            <a:ext cx="4554985" cy="3408046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 - </a:t>
            </a:r>
            <a:r>
              <a:rPr lang="de-DE" dirty="0" err="1">
                <a:solidFill>
                  <a:srgbClr val="D4EBE9"/>
                </a:solidFill>
              </a:rPr>
              <a:t>Preparation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8156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2: Open </a:t>
            </a: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App</a:t>
            </a:r>
          </a:p>
          <a:p>
            <a:pPr>
              <a:lnSpc>
                <a:spcPct val="120000"/>
              </a:lnSpc>
            </a:pPr>
            <a:endParaRPr lang="de-DE" sz="2000" b="1" u="sng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F3FD0F33-60E5-F94E-B583-90D04A20F6BF}"/>
              </a:ext>
            </a:extLst>
          </p:cNvPr>
          <p:cNvSpPr txBox="1"/>
          <p:nvPr/>
        </p:nvSpPr>
        <p:spPr>
          <a:xfrm>
            <a:off x="203200" y="1026060"/>
            <a:ext cx="9906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Preparation</a:t>
            </a: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878A485-14CD-E544-81DE-1FD7DC47EFC7}"/>
              </a:ext>
            </a:extLst>
          </p:cNvPr>
          <p:cNvSpPr/>
          <p:nvPr/>
        </p:nvSpPr>
        <p:spPr>
          <a:xfrm>
            <a:off x="4874463" y="3367626"/>
            <a:ext cx="5113235" cy="30346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IDE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IDE: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nh.graphql.projectmgmt.ProjectMgmtApplication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http://localhost:5000/graphiql.html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🙋</a:t>
            </a:r>
          </a:p>
        </p:txBody>
      </p: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8A9BE815-FE68-6E4E-9278-883C342395C6}"/>
              </a:ext>
            </a:extLst>
          </p:cNvPr>
          <p:cNvCxnSpPr>
            <a:cxnSpLocks/>
          </p:cNvCxnSpPr>
          <p:nvPr/>
        </p:nvCxnSpPr>
        <p:spPr>
          <a:xfrm flipH="1">
            <a:off x="2300140" y="3577472"/>
            <a:ext cx="2574323" cy="975674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689AF671-9487-DF41-A610-BB59B4944286}"/>
              </a:ext>
            </a:extLst>
          </p:cNvPr>
          <p:cNvSpPr/>
          <p:nvPr/>
        </p:nvSpPr>
        <p:spPr>
          <a:xfrm>
            <a:off x="1254453" y="4419241"/>
            <a:ext cx="1045687" cy="261167"/>
          </a:xfrm>
          <a:prstGeom prst="rect">
            <a:avLst/>
          </a:prstGeom>
          <a:noFill/>
          <a:ln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001990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Define</a:t>
            </a:r>
            <a:r>
              <a:rPr lang="de-DE" dirty="0">
                <a:solidFill>
                  <a:srgbClr val="D4EBE9"/>
                </a:solidFill>
              </a:rPr>
              <a:t> API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906000" cy="491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Plugins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IDE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today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000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Plug-in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IDEA "JS GraphQL"</a:t>
            </a:r>
            <a:endParaRPr lang="de-DE" dirty="0">
              <a:hlinkClick r:id="rId2"/>
            </a:endParaRP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https://plugins.jetbrains.com/plugin/8097-js-graphql</a:t>
            </a:r>
            <a:endParaRPr lang="de-DE" dirty="0"/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Plug-in</a:t>
            </a:r>
            <a:r>
              <a:rPr lang="de-DE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😢</a:t>
            </a:r>
          </a:p>
          <a:p>
            <a:pPr lvl="1"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Anyone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aware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?</a:t>
            </a:r>
          </a:p>
          <a:p>
            <a:pPr lvl="1">
              <a:lnSpc>
                <a:spcPct val="120000"/>
              </a:lnSpc>
            </a:pPr>
            <a:endParaRPr lang="de-DE" b="1" u="sng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Extension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VS Code "Apollo GraphQL </a:t>
            </a:r>
            <a:r>
              <a:rPr lang="de-DE" sz="20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VS Code"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3"/>
              </a:rPr>
              <a:t>https://marketplace.visualstudio.com/items?itemName=apollographql.vscode-apollo</a:t>
            </a:r>
            <a:endParaRPr lang="de-DE" dirty="0">
              <a:solidFill>
                <a:srgbClr val="36544F"/>
              </a:solidFill>
              <a:latin typeface="Source Sans Pro" charset="0"/>
              <a:ea typeface="Source Code Pro" panose="020B0509030403020204" pitchFamily="49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09657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Excercise</a:t>
            </a:r>
            <a:r>
              <a:rPr lang="de-DE" dirty="0">
                <a:solidFill>
                  <a:srgbClr val="D4EBE9"/>
                </a:solidFill>
              </a:rPr>
              <a:t>: </a:t>
            </a:r>
            <a:r>
              <a:rPr lang="de-DE" dirty="0" err="1">
                <a:solidFill>
                  <a:srgbClr val="D4EBE9"/>
                </a:solidFill>
              </a:rPr>
              <a:t>Define</a:t>
            </a:r>
            <a:r>
              <a:rPr lang="de-DE" dirty="0">
                <a:solidFill>
                  <a:srgbClr val="D4EBE9"/>
                </a:solidFill>
              </a:rPr>
              <a:t> API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7091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u="sng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Excercise</a:t>
            </a:r>
            <a:r>
              <a:rPr lang="de-DE" sz="24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Complete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 </a:t>
            </a:r>
            <a:r>
              <a:rPr lang="de-DE" sz="20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src</a:t>
            </a:r>
            <a:r>
              <a:rPr lang="de-DE" sz="20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main</a:t>
            </a:r>
            <a:r>
              <a:rPr lang="de-DE" sz="20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resources</a:t>
            </a:r>
            <a:r>
              <a:rPr lang="de-DE" sz="20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projectmgmt.graphqls</a:t>
            </a:r>
            <a:endParaRPr lang="de-DE" sz="20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find TODOs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further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information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After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changing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saving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file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inspect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changes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: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000" dirty="0">
                <a:solidFill>
                  <a:srgbClr val="36544F"/>
                </a:solidFill>
                <a:latin typeface="Source Sans Pro" charset="0"/>
                <a:hlinkClick r:id="rId2"/>
              </a:rPr>
              <a:t>http://localhost:5000/graphiql.html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</a:rPr>
            </a:b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see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changes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Docs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tab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on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right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side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.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Running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does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not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work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yet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When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you're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finished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please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raise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hand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🙋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</a:rPr>
            </a:b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If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questions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don't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hesitate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ask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find 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solution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code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/01_schema_complete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64099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: 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307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9513930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Published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in 2015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Facebook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Since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2018,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specification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reference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Java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Lambda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Java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Lambda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1648416" y="4707580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608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Java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Lambda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1648416" y="4707580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2941731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PingFetcher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Try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-Field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Lambda-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-&gt;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World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";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DataFetcherEnvironment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use-cases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0FC2076-BC1F-3645-9D9E-D853EE34CCD2}"/>
              </a:ext>
            </a:extLst>
          </p:cNvPr>
          <p:cNvSpPr/>
          <p:nvPr/>
        </p:nvSpPr>
        <p:spPr>
          <a:xfrm>
            <a:off x="347133" y="3530714"/>
            <a:ext cx="91694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T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getArgument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&lt;T&gt; T </a:t>
            </a:r>
            <a:r>
              <a:rPr lang="en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getSource</a:t>
            </a: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&lt;T&gt; T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DataFetchingFieldSelectionSet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getSelectionSet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en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&lt;K, V&gt;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&lt;K, V&gt;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endParaRPr lang="en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4908051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Arguments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PingField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051902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Arguments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DataFetchingEnvironment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given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input-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Map-Instances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5" y="2641945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5" y="3559210"/>
            <a:ext cx="25921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66223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72362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E4E0D53-8C17-B349-913D-3F857493117A}"/>
              </a:ext>
            </a:extLst>
          </p:cNvPr>
          <p:cNvSpPr/>
          <p:nvPr/>
        </p:nvSpPr>
        <p:spPr>
          <a:xfrm>
            <a:off x="5269816" y="355921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109470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5" y="2641945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63149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 null)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"World"; }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" +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5" y="3559210"/>
            <a:ext cx="25921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ping(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msg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66223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72362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63149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AE4E0D53-8C17-B349-913D-3F857493117A}"/>
              </a:ext>
            </a:extLst>
          </p:cNvPr>
          <p:cNvSpPr/>
          <p:nvPr/>
        </p:nvSpPr>
        <p:spPr>
          <a:xfrm>
            <a:off x="5269816" y="3559210"/>
            <a:ext cx="418238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A3CA57E-ADAB-234E-B8E7-957509C39568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Arguments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DataFetchingEnvironment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given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input-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Map-Instances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67618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2085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SQL,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complete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sorting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database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GraphQL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does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not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replace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database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or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backend!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title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("title");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title,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ID!,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518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setup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configuration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tricky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366210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&lt;Task&gt;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getTaskPublisher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Publisher: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nh.graphql.tasks.domain.TaskPublisher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412649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onNewTask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pass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yourself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Services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Security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current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012552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pass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yourself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Services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Security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Informations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current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7" y="3725565"/>
            <a:ext cx="709200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&lt;String&gt; ping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ProjectMgmtGraphQLContext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env.getContext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repo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Project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200" y="3725565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4147626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177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Return Values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primitive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Objects, Lists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A70D7BD9-4739-B549-90A7-5FE4B6938ADC}"/>
              </a:ext>
            </a:extLst>
          </p:cNvPr>
          <p:cNvSpPr/>
          <p:nvPr/>
        </p:nvSpPr>
        <p:spPr>
          <a:xfrm>
            <a:off x="2051994" y="4395786"/>
            <a:ext cx="7854006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Optional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Optional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repository.get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382D6A0-CE84-704E-9CCF-AE5DC2903A5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4CDFB007-6FF7-9E4A-8F3E-481B06FF5D8B}"/>
              </a:ext>
            </a:extLst>
          </p:cNvPr>
          <p:cNvSpPr/>
          <p:nvPr/>
        </p:nvSpPr>
        <p:spPr>
          <a:xfrm>
            <a:off x="2051996" y="3121223"/>
            <a:ext cx="66929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A93BCC30-659A-4E4C-B8C2-375B925CAB1D}"/>
              </a:ext>
            </a:extLst>
          </p:cNvPr>
          <p:cNvSpPr/>
          <p:nvPr/>
        </p:nvSpPr>
        <p:spPr>
          <a:xfrm>
            <a:off x="203198" y="3121223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Project POJO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EA2AF4F-65BC-FC4D-909B-CAEC47946645}"/>
              </a:ext>
            </a:extLst>
          </p:cNvPr>
          <p:cNvSpPr/>
          <p:nvPr/>
        </p:nvSpPr>
        <p:spPr>
          <a:xfrm>
            <a:off x="2051994" y="2117620"/>
            <a:ext cx="379467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764E3F85-B06A-E841-B4D7-7CC40E43E70B}"/>
              </a:ext>
            </a:extLst>
          </p:cNvPr>
          <p:cNvSpPr/>
          <p:nvPr/>
        </p:nvSpPr>
        <p:spPr>
          <a:xfrm>
            <a:off x="203198" y="2137913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77565184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121497-FCA6-9943-92B9-BDC357862D68}"/>
              </a:ext>
            </a:extLst>
          </p:cNvPr>
          <p:cNvSpPr/>
          <p:nvPr/>
        </p:nvSpPr>
        <p:spPr>
          <a:xfrm>
            <a:off x="203200" y="4864557"/>
            <a:ext cx="248273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55113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BDE17E2-D3F4-C141-94CE-3D52EE8AC768}"/>
              </a:ext>
            </a:extLst>
          </p:cNvPr>
          <p:cNvSpPr/>
          <p:nvPr/>
        </p:nvSpPr>
        <p:spPr>
          <a:xfrm>
            <a:off x="203200" y="4092774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D121497-FCA6-9943-92B9-BDC357862D68}"/>
              </a:ext>
            </a:extLst>
          </p:cNvPr>
          <p:cNvSpPr/>
          <p:nvPr/>
        </p:nvSpPr>
        <p:spPr>
          <a:xfrm>
            <a:off x="203200" y="4864557"/>
            <a:ext cx="248273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5930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C09E344-6F38-B548-A0E1-08FDE4B0DEBA}"/>
              </a:ext>
            </a:extLst>
          </p:cNvPr>
          <p:cNvSpPr/>
          <p:nvPr/>
        </p:nvSpPr>
        <p:spPr>
          <a:xfrm>
            <a:off x="203200" y="4092774"/>
            <a:ext cx="2646226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661924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("ping",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200" y="4092774"/>
            <a:ext cx="2646226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408150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3256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Connecting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Fields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5CD7E6-AE7B-2C46-ABDE-3EC89B973A79}"/>
              </a:ext>
            </a:extLst>
          </p:cNvPr>
          <p:cNvSpPr/>
          <p:nvPr/>
        </p:nvSpPr>
        <p:spPr>
          <a:xfrm>
            <a:off x="2932426" y="2553892"/>
            <a:ext cx="785593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GraphQLAPIConfiguration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("ping",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queryFetchers.projectById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("Project").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projectFetchers.owner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mutationFetchers.addTask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CE38253-4FE4-DE4C-BB99-461916307601}"/>
              </a:ext>
            </a:extLst>
          </p:cNvPr>
          <p:cNvSpPr/>
          <p:nvPr/>
        </p:nvSpPr>
        <p:spPr>
          <a:xfrm>
            <a:off x="203200" y="4092774"/>
            <a:ext cx="290576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:...): Task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493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12110</Words>
  <Application>Microsoft Macintosh PowerPoint</Application>
  <PresentationFormat>A4-Papier (210 x 297 mm)</PresentationFormat>
  <Paragraphs>2429</Paragraphs>
  <Slides>182</Slides>
  <Notes>56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182</vt:i4>
      </vt:variant>
    </vt:vector>
  </HeadingPairs>
  <TitlesOfParts>
    <vt:vector size="195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Api Conference Online | April, 12 2021 | @nilshartmann</vt:lpstr>
      <vt:lpstr>https://nilshartmann.net</vt:lpstr>
      <vt:lpstr>PowerPoint-Präsentation</vt:lpstr>
      <vt:lpstr>Agenda</vt:lpstr>
      <vt:lpstr>Today...</vt:lpstr>
      <vt:lpstr>Part 1</vt:lpstr>
      <vt:lpstr>PowerPoint-Präsentation</vt:lpstr>
      <vt:lpstr>GraphQL</vt:lpstr>
      <vt:lpstr>GraphQL</vt:lpstr>
      <vt:lpstr>GraphQL</vt:lpstr>
      <vt:lpstr>GitHub</vt:lpstr>
      <vt:lpstr>Atlassian</vt:lpstr>
      <vt:lpstr>Twitter</vt:lpstr>
      <vt:lpstr>New York Times</vt:lpstr>
      <vt:lpstr>http://localhost:5080</vt:lpstr>
      <vt:lpstr>http://localhost:4000</vt:lpstr>
      <vt:lpstr>Beispiel: Intellij IDEA</vt:lpstr>
      <vt:lpstr>Teil 1: Abfragen und Schema</vt:lpstr>
      <vt:lpstr>Project Management App</vt:lpstr>
      <vt:lpstr>GraphQL</vt:lpstr>
      <vt:lpstr>GraphQL Einsatzszenarien</vt:lpstr>
      <vt:lpstr>GraphQL Einsatzszenarien</vt:lpstr>
      <vt:lpstr>Use Cases</vt:lpstr>
      <vt:lpstr>GraphQL APIs</vt:lpstr>
      <vt:lpstr>GraphQL APIs</vt:lpstr>
      <vt:lpstr>GraphQL Use-case</vt:lpstr>
      <vt:lpstr>PowerPoint-Präsentation</vt:lpstr>
      <vt:lpstr>query Language</vt:lpstr>
      <vt:lpstr>query Language</vt:lpstr>
      <vt:lpstr>query Language</vt:lpstr>
      <vt:lpstr>query Language: Operations</vt:lpstr>
      <vt:lpstr>query Language: Fragments</vt:lpstr>
      <vt:lpstr>query Language: Fragments</vt:lpstr>
      <vt:lpstr>query Language: Fragments</vt:lpstr>
      <vt:lpstr>query Language: Fragments</vt:lpstr>
      <vt:lpstr>query Language: Operations</vt:lpstr>
      <vt:lpstr>query Language: Operations</vt:lpstr>
      <vt:lpstr>query Language: Mutations</vt:lpstr>
      <vt:lpstr>query Language: Mutations</vt:lpstr>
      <vt:lpstr>Exercise: running Queries</vt:lpstr>
      <vt:lpstr>Executing Queries</vt:lpstr>
      <vt:lpstr>Executing Queries</vt:lpstr>
      <vt:lpstr>Executing Queries</vt:lpstr>
      <vt:lpstr>Executing Queries</vt:lpstr>
      <vt:lpstr>PowerPoint-Präsentation</vt:lpstr>
      <vt:lpstr>Runtime (AKA: Your application)</vt:lpstr>
      <vt:lpstr>GraphQL Runtime</vt:lpstr>
      <vt:lpstr>GraphQL For Java applications</vt:lpstr>
      <vt:lpstr>GraphQL For Java applications</vt:lpstr>
      <vt:lpstr>GraphQL For Java applications</vt:lpstr>
      <vt:lpstr>GraphQL For Java applications</vt:lpstr>
      <vt:lpstr>GraphQL-java</vt:lpstr>
      <vt:lpstr>GraphQL Server with graphql-java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for Java Applications</vt:lpstr>
      <vt:lpstr>GraphQL Schema</vt:lpstr>
      <vt:lpstr>Schema Evolution</vt:lpstr>
      <vt:lpstr>Schema Evolution</vt:lpstr>
      <vt:lpstr>GraphQL for Java applications</vt:lpstr>
      <vt:lpstr>GraphQL for Java Applications</vt:lpstr>
      <vt:lpstr>Excercise - Preparation</vt:lpstr>
      <vt:lpstr>Excercise - Preparation</vt:lpstr>
      <vt:lpstr>Excercise - Preparation</vt:lpstr>
      <vt:lpstr>Excercise - Preparation</vt:lpstr>
      <vt:lpstr>Excercise - Preparation</vt:lpstr>
      <vt:lpstr>Excercise: Define API Schema</vt:lpstr>
      <vt:lpstr>Excercise: Define API Schema</vt:lpstr>
      <vt:lpstr>Resolving your query: Data Fetchers </vt:lpstr>
      <vt:lpstr>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DataFetcher</vt:lpstr>
      <vt:lpstr>Runtime Wiring</vt:lpstr>
      <vt:lpstr>Runtime Wiring</vt:lpstr>
      <vt:lpstr>Runtime Wiring</vt:lpstr>
      <vt:lpstr>Runtime Wiring</vt:lpstr>
      <vt:lpstr>Runtime Wiring</vt:lpstr>
      <vt:lpstr>GraphQL for Java applications</vt:lpstr>
      <vt:lpstr>Excercise: Implement a DataFetcher</vt:lpstr>
      <vt:lpstr>Excercise: Implement a DataFetcher</vt:lpstr>
      <vt:lpstr>Excercise: Implement a DataFetcher</vt:lpstr>
      <vt:lpstr>More on Graphql-Java</vt:lpstr>
      <vt:lpstr>Object GraphS</vt:lpstr>
      <vt:lpstr>Object GraphS</vt:lpstr>
      <vt:lpstr>Object GraphS</vt:lpstr>
      <vt:lpstr>Object GraphS</vt:lpstr>
      <vt:lpstr>Object GraphS</vt:lpstr>
      <vt:lpstr>Object GraphS</vt:lpstr>
      <vt:lpstr>Object GraphS</vt:lpstr>
      <vt:lpstr>Excercise 3: Implement DataFetcher</vt:lpstr>
      <vt:lpstr>Excercise 3: Implement DataFetcher</vt:lpstr>
      <vt:lpstr>Background: Running Queries</vt:lpstr>
      <vt:lpstr>Background: Running Queries</vt:lpstr>
      <vt:lpstr>Background: Running Queries</vt:lpstr>
      <vt:lpstr>Background: exposing your API</vt:lpstr>
      <vt:lpstr>Background: exposing your API</vt:lpstr>
      <vt:lpstr>Runtime optimizations</vt:lpstr>
      <vt:lpstr>Runtime</vt:lpstr>
      <vt:lpstr>Runtime</vt:lpstr>
      <vt:lpstr>Runtime</vt:lpstr>
      <vt:lpstr>Runtime</vt:lpstr>
      <vt:lpstr>Runtime</vt:lpstr>
      <vt:lpstr>Runtime</vt:lpstr>
      <vt:lpstr>Runtime</vt:lpstr>
      <vt:lpstr>Laufzeitverhalten</vt:lpstr>
      <vt:lpstr>Laufzeitverhalten</vt:lpstr>
      <vt:lpstr>Runtime</vt:lpstr>
      <vt:lpstr>Runtime</vt:lpstr>
      <vt:lpstr>Laufzeitverhalten</vt:lpstr>
      <vt:lpstr>DataLoader</vt:lpstr>
      <vt:lpstr>DataLoader</vt:lpstr>
      <vt:lpstr>Runtime</vt:lpstr>
      <vt:lpstr>DataLoader</vt:lpstr>
      <vt:lpstr>DataLoader</vt:lpstr>
      <vt:lpstr>DataLoader</vt:lpstr>
      <vt:lpstr>DataLoader</vt:lpstr>
      <vt:lpstr>DataLoader</vt:lpstr>
      <vt:lpstr>DataLoader</vt:lpstr>
      <vt:lpstr>DataLoader</vt:lpstr>
      <vt:lpstr>Excercise: Optimizing remote calls</vt:lpstr>
      <vt:lpstr>Excercise: Optimizing remote calls</vt:lpstr>
      <vt:lpstr>Database access</vt:lpstr>
      <vt:lpstr>Database access</vt:lpstr>
      <vt:lpstr>Database access</vt:lpstr>
      <vt:lpstr>Database access</vt:lpstr>
      <vt:lpstr>Database access</vt:lpstr>
      <vt:lpstr>Database access</vt:lpstr>
      <vt:lpstr>Selection Set</vt:lpstr>
      <vt:lpstr>Database access</vt:lpstr>
      <vt:lpstr>Database access</vt:lpstr>
      <vt:lpstr>Summary</vt:lpstr>
      <vt:lpstr>Outlook: graphql-java-tools</vt:lpstr>
      <vt:lpstr>GraphQL-java-tools</vt:lpstr>
      <vt:lpstr>graphql-java-tools</vt:lpstr>
      <vt:lpstr>graphql-java-tools</vt:lpstr>
      <vt:lpstr>graphql-java-tools</vt:lpstr>
      <vt:lpstr>graphql-java-tools</vt:lpstr>
      <vt:lpstr>graphql-java-tools for Spring Boot</vt:lpstr>
      <vt:lpstr>graphql-java-tools for Spring Boot</vt:lpstr>
      <vt:lpstr>Schema Design</vt:lpstr>
      <vt:lpstr>Schema Design</vt:lpstr>
      <vt:lpstr>Schema Design</vt:lpstr>
      <vt:lpstr>Schema Design</vt:lpstr>
      <vt:lpstr>Schema Design</vt:lpstr>
      <vt:lpstr>Pagination</vt:lpstr>
      <vt:lpstr>Paginierung</vt:lpstr>
      <vt:lpstr>Paginierung</vt:lpstr>
      <vt:lpstr>Security</vt:lpstr>
      <vt:lpstr>Security</vt:lpstr>
      <vt:lpstr>Security</vt:lpstr>
      <vt:lpstr>Security</vt:lpstr>
      <vt:lpstr>Security</vt:lpstr>
      <vt:lpstr>Error Handling</vt:lpstr>
      <vt:lpstr>Error Handling</vt:lpstr>
      <vt:lpstr>Error Handling</vt:lpstr>
      <vt:lpstr>PowerPoint-Präsentation</vt:lpstr>
      <vt:lpstr>OUtlook</vt:lpstr>
      <vt:lpstr>Facebook 5</vt:lpstr>
      <vt:lpstr>Next Gen GraphqL?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1132</cp:revision>
  <cp:lastPrinted>2019-09-03T13:49:24Z</cp:lastPrinted>
  <dcterms:created xsi:type="dcterms:W3CDTF">2016-03-28T15:59:53Z</dcterms:created>
  <dcterms:modified xsi:type="dcterms:W3CDTF">2021-04-11T17:38:38Z</dcterms:modified>
</cp:coreProperties>
</file>